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Lst>
  <p:sldSz cx="18288000" cy="10287000"/>
  <p:notesSz cx="6858000" cy="9144000"/>
  <p:embeddedFontLst>
    <p:embeddedFont>
      <p:font typeface="Caveat Brush" charset="1" panose="00000000000000000000"/>
      <p:regular r:id="rId37"/>
    </p:embeddedFont>
    <p:embeddedFont>
      <p:font typeface="Childos Arabic Semi-Bold" charset="1" panose="00000700000000000000"/>
      <p:regular r:id="rId38"/>
    </p:embeddedFont>
    <p:embeddedFont>
      <p:font typeface="Childos Arabic Bold" charset="1" panose="00000800000000000000"/>
      <p:regular r:id="rId39"/>
    </p:embeddedFont>
    <p:embeddedFont>
      <p:font typeface="Childos Arabic" charset="1" panose="00000500000000000000"/>
      <p:regular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fonts/font37.fntdata" Type="http://schemas.openxmlformats.org/officeDocument/2006/relationships/font"/><Relationship Id="rId38" Target="fonts/font38.fntdata" Type="http://schemas.openxmlformats.org/officeDocument/2006/relationships/font"/><Relationship Id="rId39" Target="fonts/font39.fntdata" Type="http://schemas.openxmlformats.org/officeDocument/2006/relationships/font"/><Relationship Id="rId4" Target="theme/theme1.xml" Type="http://schemas.openxmlformats.org/officeDocument/2006/relationships/theme"/><Relationship Id="rId40" Target="fonts/font40.fntdata" Type="http://schemas.openxmlformats.org/officeDocument/2006/relationships/font"/><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2.png" Type="http://schemas.openxmlformats.org/officeDocument/2006/relationships/image"/><Relationship Id="rId4" Target="../media/image13.svg" Type="http://schemas.openxmlformats.org/officeDocument/2006/relationships/image"/><Relationship Id="rId5" Target="../media/image14.png" Type="http://schemas.openxmlformats.org/officeDocument/2006/relationships/image"/><Relationship Id="rId6" Target="../media/image15.svg" Type="http://schemas.openxmlformats.org/officeDocument/2006/relationships/image"/><Relationship Id="rId7" Target="../media/image16.png" Type="http://schemas.openxmlformats.org/officeDocument/2006/relationships/image"/><Relationship Id="rId8" Target="../media/image17.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2.png" Type="http://schemas.openxmlformats.org/officeDocument/2006/relationships/image"/><Relationship Id="rId4" Target="../media/image13.svg" Type="http://schemas.openxmlformats.org/officeDocument/2006/relationships/image"/><Relationship Id="rId5" Target="https://www.nami.org/Learn-More/Treatment/Getting-Treatment-During-a-Crisis" TargetMode="External" Type="http://schemas.openxmlformats.org/officeDocument/2006/relationships/hyperlink"/><Relationship Id="rId6" Target="../media/image14.png" Type="http://schemas.openxmlformats.org/officeDocument/2006/relationships/image"/><Relationship Id="rId7" Target="../media/image15.svg" Type="http://schemas.openxmlformats.org/officeDocument/2006/relationships/image"/><Relationship Id="rId8" Target="../media/image16.png" Type="http://schemas.openxmlformats.org/officeDocument/2006/relationships/image"/><Relationship Id="rId9" Target="../media/image17.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2.png" Type="http://schemas.openxmlformats.org/officeDocument/2006/relationships/image"/><Relationship Id="rId4" Target="../media/image13.svg" Type="http://schemas.openxmlformats.org/officeDocument/2006/relationships/image"/><Relationship Id="rId5" Target="http://sms:62640/" TargetMode="External" Type="http://schemas.openxmlformats.org/officeDocument/2006/relationships/hyperlink"/><Relationship Id="rId6" Target="../media/image14.png" Type="http://schemas.openxmlformats.org/officeDocument/2006/relationships/image"/><Relationship Id="rId7" Target="../media/image15.svg" Type="http://schemas.openxmlformats.org/officeDocument/2006/relationships/image"/><Relationship Id="rId8" Target="../media/image16.png" Type="http://schemas.openxmlformats.org/officeDocument/2006/relationships/image"/><Relationship Id="rId9" Target="../media/image17.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8.png" Type="http://schemas.openxmlformats.org/officeDocument/2006/relationships/image"/><Relationship Id="rId4" Target="../media/image19.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2.png" Type="http://schemas.openxmlformats.org/officeDocument/2006/relationships/image"/><Relationship Id="rId4" Target="../media/image13.svg" Type="http://schemas.openxmlformats.org/officeDocument/2006/relationships/image"/><Relationship Id="rId5" Target="../media/image14.png" Type="http://schemas.openxmlformats.org/officeDocument/2006/relationships/image"/><Relationship Id="rId6" Target="../media/image15.svg" Type="http://schemas.openxmlformats.org/officeDocument/2006/relationships/image"/><Relationship Id="rId7" Target="../media/image16.png" Type="http://schemas.openxmlformats.org/officeDocument/2006/relationships/image"/><Relationship Id="rId8" Target="../media/image17.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2.png" Type="http://schemas.openxmlformats.org/officeDocument/2006/relationships/image"/><Relationship Id="rId4" Target="../media/image13.svg" Type="http://schemas.openxmlformats.org/officeDocument/2006/relationships/image"/><Relationship Id="rId5" Target="../media/image14.png" Type="http://schemas.openxmlformats.org/officeDocument/2006/relationships/image"/><Relationship Id="rId6" Target="../media/image15.svg" Type="http://schemas.openxmlformats.org/officeDocument/2006/relationships/image"/><Relationship Id="rId7" Target="../media/image16.png" Type="http://schemas.openxmlformats.org/officeDocument/2006/relationships/image"/><Relationship Id="rId8" Target="../media/image17.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2.png" Type="http://schemas.openxmlformats.org/officeDocument/2006/relationships/image"/><Relationship Id="rId4" Target="../media/image13.svg" Type="http://schemas.openxmlformats.org/officeDocument/2006/relationships/image"/><Relationship Id="rId5" Target="../media/image14.png" Type="http://schemas.openxmlformats.org/officeDocument/2006/relationships/image"/><Relationship Id="rId6" Target="../media/image15.svg" Type="http://schemas.openxmlformats.org/officeDocument/2006/relationships/image"/><Relationship Id="rId7" Target="../media/image16.png" Type="http://schemas.openxmlformats.org/officeDocument/2006/relationships/image"/><Relationship Id="rId8" Target="../media/image17.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0.png" Type="http://schemas.openxmlformats.org/officeDocument/2006/relationships/image"/><Relationship Id="rId4" Target="../media/image21.svg" Type="http://schemas.openxmlformats.org/officeDocument/2006/relationships/image"/><Relationship Id="rId5" Target="../media/image22.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0.svg" Type="http://schemas.openxmlformats.org/officeDocument/2006/relationships/image"/><Relationship Id="rId2" Target="../media/image1.jpeg" Type="http://schemas.openxmlformats.org/officeDocument/2006/relationships/image"/><Relationship Id="rId3" Target="../media/image23.png" Type="http://schemas.openxmlformats.org/officeDocument/2006/relationships/image"/><Relationship Id="rId4" Target="../media/image24.svg" Type="http://schemas.openxmlformats.org/officeDocument/2006/relationships/image"/><Relationship Id="rId5" Target="../media/image25.png" Type="http://schemas.openxmlformats.org/officeDocument/2006/relationships/image"/><Relationship Id="rId6" Target="../media/image26.svg" Type="http://schemas.openxmlformats.org/officeDocument/2006/relationships/image"/><Relationship Id="rId7" Target="../media/image2.png" Type="http://schemas.openxmlformats.org/officeDocument/2006/relationships/image"/><Relationship Id="rId8" Target="../media/image11.png" Type="http://schemas.openxmlformats.org/officeDocument/2006/relationships/image"/><Relationship Id="rId9" Target="../media/image9.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0.svg" Type="http://schemas.openxmlformats.org/officeDocument/2006/relationships/image"/><Relationship Id="rId2" Target="../media/image1.jpeg" Type="http://schemas.openxmlformats.org/officeDocument/2006/relationships/image"/><Relationship Id="rId3" Target="../media/image23.png" Type="http://schemas.openxmlformats.org/officeDocument/2006/relationships/image"/><Relationship Id="rId4" Target="../media/image24.svg" Type="http://schemas.openxmlformats.org/officeDocument/2006/relationships/image"/><Relationship Id="rId5" Target="../media/image25.png" Type="http://schemas.openxmlformats.org/officeDocument/2006/relationships/image"/><Relationship Id="rId6" Target="../media/image26.svg" Type="http://schemas.openxmlformats.org/officeDocument/2006/relationships/image"/><Relationship Id="rId7" Target="../media/image2.png" Type="http://schemas.openxmlformats.org/officeDocument/2006/relationships/image"/><Relationship Id="rId8" Target="../media/image11.png" Type="http://schemas.openxmlformats.org/officeDocument/2006/relationships/image"/><Relationship Id="rId9" Target="../media/image9.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0.svg" Type="http://schemas.openxmlformats.org/officeDocument/2006/relationships/image"/><Relationship Id="rId2" Target="../media/image1.jpeg" Type="http://schemas.openxmlformats.org/officeDocument/2006/relationships/image"/><Relationship Id="rId3" Target="../media/image23.png" Type="http://schemas.openxmlformats.org/officeDocument/2006/relationships/image"/><Relationship Id="rId4" Target="../media/image24.svg" Type="http://schemas.openxmlformats.org/officeDocument/2006/relationships/image"/><Relationship Id="rId5" Target="../media/image25.png" Type="http://schemas.openxmlformats.org/officeDocument/2006/relationships/image"/><Relationship Id="rId6" Target="../media/image26.svg" Type="http://schemas.openxmlformats.org/officeDocument/2006/relationships/image"/><Relationship Id="rId7" Target="../media/image2.png" Type="http://schemas.openxmlformats.org/officeDocument/2006/relationships/image"/><Relationship Id="rId8" Target="../media/image11.png" Type="http://schemas.openxmlformats.org/officeDocument/2006/relationships/image"/><Relationship Id="rId9" Target="../media/image9.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0.svg" Type="http://schemas.openxmlformats.org/officeDocument/2006/relationships/image"/><Relationship Id="rId2" Target="../media/image1.jpeg" Type="http://schemas.openxmlformats.org/officeDocument/2006/relationships/image"/><Relationship Id="rId3" Target="../media/image23.png" Type="http://schemas.openxmlformats.org/officeDocument/2006/relationships/image"/><Relationship Id="rId4" Target="../media/image24.svg" Type="http://schemas.openxmlformats.org/officeDocument/2006/relationships/image"/><Relationship Id="rId5" Target="../media/image25.png" Type="http://schemas.openxmlformats.org/officeDocument/2006/relationships/image"/><Relationship Id="rId6" Target="../media/image26.svg" Type="http://schemas.openxmlformats.org/officeDocument/2006/relationships/image"/><Relationship Id="rId7" Target="../media/image2.png" Type="http://schemas.openxmlformats.org/officeDocument/2006/relationships/image"/><Relationship Id="rId8" Target="../media/image11.png" Type="http://schemas.openxmlformats.org/officeDocument/2006/relationships/image"/><Relationship Id="rId9" Target="../media/image9.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0.svg" Type="http://schemas.openxmlformats.org/officeDocument/2006/relationships/image"/><Relationship Id="rId2" Target="../media/image1.jpeg" Type="http://schemas.openxmlformats.org/officeDocument/2006/relationships/image"/><Relationship Id="rId3" Target="../media/image23.png" Type="http://schemas.openxmlformats.org/officeDocument/2006/relationships/image"/><Relationship Id="rId4" Target="../media/image24.svg" Type="http://schemas.openxmlformats.org/officeDocument/2006/relationships/image"/><Relationship Id="rId5" Target="../media/image25.png" Type="http://schemas.openxmlformats.org/officeDocument/2006/relationships/image"/><Relationship Id="rId6" Target="../media/image26.svg" Type="http://schemas.openxmlformats.org/officeDocument/2006/relationships/image"/><Relationship Id="rId7" Target="../media/image2.png" Type="http://schemas.openxmlformats.org/officeDocument/2006/relationships/image"/><Relationship Id="rId8" Target="../media/image11.png" Type="http://schemas.openxmlformats.org/officeDocument/2006/relationships/image"/><Relationship Id="rId9" Target="../media/image9.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3.png" Type="http://schemas.openxmlformats.org/officeDocument/2006/relationships/image"/><Relationship Id="rId4" Target="../media/image24.svg" Type="http://schemas.openxmlformats.org/officeDocument/2006/relationships/image"/><Relationship Id="rId5" Target="../media/image2.png" Type="http://schemas.openxmlformats.org/officeDocument/2006/relationships/image"/><Relationship Id="rId6" Target="../media/image11.png" Type="http://schemas.openxmlformats.org/officeDocument/2006/relationships/image"/><Relationship Id="rId7" Target="../media/image9.png" Type="http://schemas.openxmlformats.org/officeDocument/2006/relationships/image"/><Relationship Id="rId8" Target="../media/image10.sv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0.svg" Type="http://schemas.openxmlformats.org/officeDocument/2006/relationships/image"/><Relationship Id="rId2" Target="../media/image1.jpeg" Type="http://schemas.openxmlformats.org/officeDocument/2006/relationships/image"/><Relationship Id="rId3" Target="../media/image23.png" Type="http://schemas.openxmlformats.org/officeDocument/2006/relationships/image"/><Relationship Id="rId4" Target="../media/image24.svg" Type="http://schemas.openxmlformats.org/officeDocument/2006/relationships/image"/><Relationship Id="rId5" Target="../media/image25.png" Type="http://schemas.openxmlformats.org/officeDocument/2006/relationships/image"/><Relationship Id="rId6" Target="../media/image26.svg" Type="http://schemas.openxmlformats.org/officeDocument/2006/relationships/image"/><Relationship Id="rId7" Target="../media/image2.png" Type="http://schemas.openxmlformats.org/officeDocument/2006/relationships/image"/><Relationship Id="rId8" Target="../media/image11.png" Type="http://schemas.openxmlformats.org/officeDocument/2006/relationships/image"/><Relationship Id="rId9" Target="../media/image9.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0.svg" Type="http://schemas.openxmlformats.org/officeDocument/2006/relationships/image"/><Relationship Id="rId2" Target="../media/image1.jpeg" Type="http://schemas.openxmlformats.org/officeDocument/2006/relationships/image"/><Relationship Id="rId3" Target="../media/image23.png" Type="http://schemas.openxmlformats.org/officeDocument/2006/relationships/image"/><Relationship Id="rId4" Target="../media/image24.svg" Type="http://schemas.openxmlformats.org/officeDocument/2006/relationships/image"/><Relationship Id="rId5" Target="../media/image25.png" Type="http://schemas.openxmlformats.org/officeDocument/2006/relationships/image"/><Relationship Id="rId6" Target="../media/image26.svg" Type="http://schemas.openxmlformats.org/officeDocument/2006/relationships/image"/><Relationship Id="rId7" Target="../media/image2.png" Type="http://schemas.openxmlformats.org/officeDocument/2006/relationships/image"/><Relationship Id="rId8" Target="../media/image11.png" Type="http://schemas.openxmlformats.org/officeDocument/2006/relationships/image"/><Relationship Id="rId9" Target="../media/image9.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0.svg" Type="http://schemas.openxmlformats.org/officeDocument/2006/relationships/image"/><Relationship Id="rId2" Target="../media/image1.jpeg" Type="http://schemas.openxmlformats.org/officeDocument/2006/relationships/image"/><Relationship Id="rId3" Target="../media/image23.png" Type="http://schemas.openxmlformats.org/officeDocument/2006/relationships/image"/><Relationship Id="rId4" Target="../media/image24.svg" Type="http://schemas.openxmlformats.org/officeDocument/2006/relationships/image"/><Relationship Id="rId5" Target="../media/image25.png" Type="http://schemas.openxmlformats.org/officeDocument/2006/relationships/image"/><Relationship Id="rId6" Target="../media/image26.svg" Type="http://schemas.openxmlformats.org/officeDocument/2006/relationships/image"/><Relationship Id="rId7" Target="../media/image2.png" Type="http://schemas.openxmlformats.org/officeDocument/2006/relationships/image"/><Relationship Id="rId8" Target="../media/image11.png" Type="http://schemas.openxmlformats.org/officeDocument/2006/relationships/image"/><Relationship Id="rId9" Target="../media/image9.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0.svg" Type="http://schemas.openxmlformats.org/officeDocument/2006/relationships/image"/><Relationship Id="rId2" Target="../media/image1.jpeg" Type="http://schemas.openxmlformats.org/officeDocument/2006/relationships/image"/><Relationship Id="rId3" Target="../media/image23.png" Type="http://schemas.openxmlformats.org/officeDocument/2006/relationships/image"/><Relationship Id="rId4" Target="../media/image24.svg" Type="http://schemas.openxmlformats.org/officeDocument/2006/relationships/image"/><Relationship Id="rId5" Target="../media/image25.png" Type="http://schemas.openxmlformats.org/officeDocument/2006/relationships/image"/><Relationship Id="rId6" Target="../media/image26.svg" Type="http://schemas.openxmlformats.org/officeDocument/2006/relationships/image"/><Relationship Id="rId7" Target="../media/image2.png" Type="http://schemas.openxmlformats.org/officeDocument/2006/relationships/image"/><Relationship Id="rId8" Target="../media/image11.png" Type="http://schemas.openxmlformats.org/officeDocument/2006/relationships/image"/><Relationship Id="rId9" Target="../media/image9.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0.svg" Type="http://schemas.openxmlformats.org/officeDocument/2006/relationships/image"/><Relationship Id="rId2" Target="../media/image1.jpeg" Type="http://schemas.openxmlformats.org/officeDocument/2006/relationships/image"/><Relationship Id="rId3" Target="../media/image23.png" Type="http://schemas.openxmlformats.org/officeDocument/2006/relationships/image"/><Relationship Id="rId4" Target="../media/image24.svg" Type="http://schemas.openxmlformats.org/officeDocument/2006/relationships/image"/><Relationship Id="rId5" Target="../media/image25.png" Type="http://schemas.openxmlformats.org/officeDocument/2006/relationships/image"/><Relationship Id="rId6" Target="../media/image26.svg" Type="http://schemas.openxmlformats.org/officeDocument/2006/relationships/image"/><Relationship Id="rId7" Target="../media/image2.png" Type="http://schemas.openxmlformats.org/officeDocument/2006/relationships/image"/><Relationship Id="rId8" Target="../media/image11.png" Type="http://schemas.openxmlformats.org/officeDocument/2006/relationships/image"/><Relationship Id="rId9" Target="../media/image9.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0.svg" Type="http://schemas.openxmlformats.org/officeDocument/2006/relationships/image"/><Relationship Id="rId2" Target="../media/image1.jpeg" Type="http://schemas.openxmlformats.org/officeDocument/2006/relationships/image"/><Relationship Id="rId3" Target="../media/image23.png" Type="http://schemas.openxmlformats.org/officeDocument/2006/relationships/image"/><Relationship Id="rId4" Target="../media/image24.svg" Type="http://schemas.openxmlformats.org/officeDocument/2006/relationships/image"/><Relationship Id="rId5" Target="../media/image25.png" Type="http://schemas.openxmlformats.org/officeDocument/2006/relationships/image"/><Relationship Id="rId6" Target="../media/image26.svg" Type="http://schemas.openxmlformats.org/officeDocument/2006/relationships/image"/><Relationship Id="rId7" Target="../media/image2.png" Type="http://schemas.openxmlformats.org/officeDocument/2006/relationships/image"/><Relationship Id="rId8" Target="../media/image11.png" Type="http://schemas.openxmlformats.org/officeDocument/2006/relationships/image"/><Relationship Id="rId9" Target="../media/image9.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3.png" Type="http://schemas.openxmlformats.org/officeDocument/2006/relationships/image"/><Relationship Id="rId4" Target="../media/image24.svg" Type="http://schemas.openxmlformats.org/officeDocument/2006/relationships/image"/><Relationship Id="rId5" Target="../media/image2.png" Type="http://schemas.openxmlformats.org/officeDocument/2006/relationships/image"/><Relationship Id="rId6" Target="../media/image11.png" Type="http://schemas.openxmlformats.org/officeDocument/2006/relationships/image"/><Relationship Id="rId7" Target="../media/image9.png" Type="http://schemas.openxmlformats.org/officeDocument/2006/relationships/image"/><Relationship Id="rId8" Target="../media/image10.svg" Type="http://schemas.openxmlformats.org/officeDocument/2006/relationships/image"/><Relationship Id="rId9" Target="../media/image27.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3.png" Type="http://schemas.openxmlformats.org/officeDocument/2006/relationships/image"/><Relationship Id="rId4" Target="../media/image24.svg" Type="http://schemas.openxmlformats.org/officeDocument/2006/relationships/image"/><Relationship Id="rId5" Target="../media/image2.png" Type="http://schemas.openxmlformats.org/officeDocument/2006/relationships/image"/><Relationship Id="rId6" Target="../media/image11.png" Type="http://schemas.openxmlformats.org/officeDocument/2006/relationships/image"/><Relationship Id="rId7" Target="../media/image9.png" Type="http://schemas.openxmlformats.org/officeDocument/2006/relationships/image"/><Relationship Id="rId8" Target="../media/image10.svg" Type="http://schemas.openxmlformats.org/officeDocument/2006/relationships/image"/><Relationship Id="rId9" Target="../media/image28.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11.png" Type="http://schemas.openxmlformats.org/officeDocument/2006/relationships/image"/><Relationship Id="rId5" Target="../media/image9.png" Type="http://schemas.openxmlformats.org/officeDocument/2006/relationships/image"/><Relationship Id="rId6" Target="../media/image10.sv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11.png" Type="http://schemas.openxmlformats.org/officeDocument/2006/relationships/image"/><Relationship Id="rId5" Target="../media/image9.png" Type="http://schemas.openxmlformats.org/officeDocument/2006/relationships/image"/><Relationship Id="rId6" Target="../media/image10.sv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11.png" Type="http://schemas.openxmlformats.org/officeDocument/2006/relationships/image"/><Relationship Id="rId5" Target="../media/image9.png" Type="http://schemas.openxmlformats.org/officeDocument/2006/relationships/image"/><Relationship Id="rId6" Target="../media/image10.sv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9.png" Type="http://schemas.openxmlformats.org/officeDocument/2006/relationships/image"/><Relationship Id="rId4" Target="../media/image30.svg" Type="http://schemas.openxmlformats.org/officeDocument/2006/relationships/image"/><Relationship Id="rId5" Target="../media/image2.png" Type="http://schemas.openxmlformats.org/officeDocument/2006/relationships/image"/><Relationship Id="rId6" Target="../media/image11.png" Type="http://schemas.openxmlformats.org/officeDocument/2006/relationships/image"/><Relationship Id="rId7" Target="../media/image31.png" Type="http://schemas.openxmlformats.org/officeDocument/2006/relationships/image"/><Relationship Id="rId8" Target="../media/image32.sv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2.png" Type="http://schemas.openxmlformats.org/officeDocument/2006/relationships/image"/><Relationship Id="rId4" Target="../media/image13.svg" Type="http://schemas.openxmlformats.org/officeDocument/2006/relationships/image"/><Relationship Id="rId5" Target="../media/image22.png" Type="http://schemas.openxmlformats.org/officeDocument/2006/relationships/image"/><Relationship Id="rId6" Target="../media/image7.png" Type="http://schemas.openxmlformats.org/officeDocument/2006/relationships/image"/><Relationship Id="rId7" Target="../media/image8.sv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1.png" Type="http://schemas.openxmlformats.org/officeDocument/2006/relationships/image"/><Relationship Id="rId4" Target="../media/image2.png" Type="http://schemas.openxmlformats.org/officeDocument/2006/relationships/image"/><Relationship Id="rId5" Target="../media/image7.png" Type="http://schemas.openxmlformats.org/officeDocument/2006/relationships/image"/><Relationship Id="rId6" Target="../media/image8.svg" Type="http://schemas.openxmlformats.org/officeDocument/2006/relationships/image"/><Relationship Id="rId7" Target="../media/image9.png" Type="http://schemas.openxmlformats.org/officeDocument/2006/relationships/image"/><Relationship Id="rId8" Target="../media/image10.sv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7.png" Type="http://schemas.openxmlformats.org/officeDocument/2006/relationships/image"/><Relationship Id="rId11" Target="../media/image38.svg" Type="http://schemas.openxmlformats.org/officeDocument/2006/relationships/image"/><Relationship Id="rId2" Target="../media/image1.jpeg" Type="http://schemas.openxmlformats.org/officeDocument/2006/relationships/image"/><Relationship Id="rId3" Target="../media/image12.png" Type="http://schemas.openxmlformats.org/officeDocument/2006/relationships/image"/><Relationship Id="rId4" Target="../media/image13.svg" Type="http://schemas.openxmlformats.org/officeDocument/2006/relationships/image"/><Relationship Id="rId5" Target="../media/image33.png" Type="http://schemas.openxmlformats.org/officeDocument/2006/relationships/image"/><Relationship Id="rId6" Target="../media/image34.svg" Type="http://schemas.openxmlformats.org/officeDocument/2006/relationships/image"/><Relationship Id="rId7" Target="../media/image35.png" Type="http://schemas.openxmlformats.org/officeDocument/2006/relationships/image"/><Relationship Id="rId8" Target="../media/image36.svg" Type="http://schemas.openxmlformats.org/officeDocument/2006/relationships/image"/><Relationship Id="rId9" Target="../media/image11.pn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0.sv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7.png" Type="http://schemas.openxmlformats.org/officeDocument/2006/relationships/image"/><Relationship Id="rId7" Target="../media/image8.svg" Type="http://schemas.openxmlformats.org/officeDocument/2006/relationships/image"/><Relationship Id="rId8" Target="../media/image11.png" Type="http://schemas.openxmlformats.org/officeDocument/2006/relationships/image"/><Relationship Id="rId9" Target="../media/image9.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4914" t="-9608" r="0" b="-30277"/>
            </a:stretch>
          </a:blipFill>
        </p:spPr>
      </p:sp>
      <p:grpSp>
        <p:nvGrpSpPr>
          <p:cNvPr name="Group 3" id="3"/>
          <p:cNvGrpSpPr/>
          <p:nvPr/>
        </p:nvGrpSpPr>
        <p:grpSpPr>
          <a:xfrm rot="0">
            <a:off x="2709627" y="2607356"/>
            <a:ext cx="12617948" cy="7491818"/>
            <a:chOff x="0" y="0"/>
            <a:chExt cx="16823931" cy="9989091"/>
          </a:xfrm>
        </p:grpSpPr>
        <p:sp>
          <p:nvSpPr>
            <p:cNvPr name="Freeform 4" id="4"/>
            <p:cNvSpPr/>
            <p:nvPr/>
          </p:nvSpPr>
          <p:spPr>
            <a:xfrm flipH="false" flipV="false" rot="-278853">
              <a:off x="458240" y="3412498"/>
              <a:ext cx="16151922" cy="5931981"/>
            </a:xfrm>
            <a:custGeom>
              <a:avLst/>
              <a:gdLst/>
              <a:ahLst/>
              <a:cxnLst/>
              <a:rect r="r" b="b" t="t" l="l"/>
              <a:pathLst>
                <a:path h="5931981" w="16151922">
                  <a:moveTo>
                    <a:pt x="0" y="0"/>
                  </a:moveTo>
                  <a:lnTo>
                    <a:pt x="16151922" y="0"/>
                  </a:lnTo>
                  <a:lnTo>
                    <a:pt x="16151922" y="5931980"/>
                  </a:lnTo>
                  <a:lnTo>
                    <a:pt x="0" y="5931980"/>
                  </a:lnTo>
                  <a:lnTo>
                    <a:pt x="0" y="0"/>
                  </a:lnTo>
                  <a:close/>
                </a:path>
              </a:pathLst>
            </a:custGeom>
            <a:blipFill>
              <a:blip r:embed="rId3"/>
              <a:stretch>
                <a:fillRect l="-33561" t="0" r="-39267" b="0"/>
              </a:stretch>
            </a:blipFill>
          </p:spPr>
        </p:sp>
        <p:sp>
          <p:nvSpPr>
            <p:cNvPr name="Freeform 5" id="5"/>
            <p:cNvSpPr/>
            <p:nvPr/>
          </p:nvSpPr>
          <p:spPr>
            <a:xfrm flipH="false" flipV="false" rot="10516286">
              <a:off x="217015" y="655649"/>
              <a:ext cx="16151922" cy="5931981"/>
            </a:xfrm>
            <a:custGeom>
              <a:avLst/>
              <a:gdLst/>
              <a:ahLst/>
              <a:cxnLst/>
              <a:rect r="r" b="b" t="t" l="l"/>
              <a:pathLst>
                <a:path h="5931981" w="16151922">
                  <a:moveTo>
                    <a:pt x="0" y="0"/>
                  </a:moveTo>
                  <a:lnTo>
                    <a:pt x="16151922" y="0"/>
                  </a:lnTo>
                  <a:lnTo>
                    <a:pt x="16151922" y="5931980"/>
                  </a:lnTo>
                  <a:lnTo>
                    <a:pt x="0" y="5931980"/>
                  </a:lnTo>
                  <a:lnTo>
                    <a:pt x="0" y="0"/>
                  </a:lnTo>
                  <a:close/>
                </a:path>
              </a:pathLst>
            </a:custGeom>
            <a:blipFill>
              <a:blip r:embed="rId3"/>
              <a:stretch>
                <a:fillRect l="-33561" t="0" r="-39267" b="0"/>
              </a:stretch>
            </a:blipFill>
          </p:spPr>
        </p:sp>
      </p:grpSp>
      <p:sp>
        <p:nvSpPr>
          <p:cNvPr name="Freeform 6" id="6"/>
          <p:cNvSpPr/>
          <p:nvPr/>
        </p:nvSpPr>
        <p:spPr>
          <a:xfrm flipH="false" flipV="false" rot="-89600">
            <a:off x="13200508" y="9387675"/>
            <a:ext cx="4274855" cy="512983"/>
          </a:xfrm>
          <a:custGeom>
            <a:avLst/>
            <a:gdLst/>
            <a:ahLst/>
            <a:cxnLst/>
            <a:rect r="r" b="b" t="t" l="l"/>
            <a:pathLst>
              <a:path h="512983" w="4274855">
                <a:moveTo>
                  <a:pt x="0" y="0"/>
                </a:moveTo>
                <a:lnTo>
                  <a:pt x="4274855" y="0"/>
                </a:lnTo>
                <a:lnTo>
                  <a:pt x="4274855" y="512982"/>
                </a:lnTo>
                <a:lnTo>
                  <a:pt x="0" y="51298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true" flipV="true" rot="-4584688">
            <a:off x="12267695" y="6131554"/>
            <a:ext cx="2435925" cy="2068322"/>
          </a:xfrm>
          <a:custGeom>
            <a:avLst/>
            <a:gdLst/>
            <a:ahLst/>
            <a:cxnLst/>
            <a:rect r="r" b="b" t="t" l="l"/>
            <a:pathLst>
              <a:path h="2068322" w="2435925">
                <a:moveTo>
                  <a:pt x="2435925" y="2068322"/>
                </a:moveTo>
                <a:lnTo>
                  <a:pt x="0" y="2068322"/>
                </a:lnTo>
                <a:lnTo>
                  <a:pt x="0" y="0"/>
                </a:lnTo>
                <a:lnTo>
                  <a:pt x="2435925" y="0"/>
                </a:lnTo>
                <a:lnTo>
                  <a:pt x="2435925" y="2068322"/>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true" flipV="false" rot="-926172">
            <a:off x="13616507" y="413844"/>
            <a:ext cx="3079106" cy="3587942"/>
          </a:xfrm>
          <a:custGeom>
            <a:avLst/>
            <a:gdLst/>
            <a:ahLst/>
            <a:cxnLst/>
            <a:rect r="r" b="b" t="t" l="l"/>
            <a:pathLst>
              <a:path h="3587942" w="3079106">
                <a:moveTo>
                  <a:pt x="3079106" y="0"/>
                </a:moveTo>
                <a:lnTo>
                  <a:pt x="0" y="0"/>
                </a:lnTo>
                <a:lnTo>
                  <a:pt x="0" y="3587942"/>
                </a:lnTo>
                <a:lnTo>
                  <a:pt x="3079106" y="3587942"/>
                </a:lnTo>
                <a:lnTo>
                  <a:pt x="3079106"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9" id="9"/>
          <p:cNvSpPr/>
          <p:nvPr/>
        </p:nvSpPr>
        <p:spPr>
          <a:xfrm flipH="true" flipV="true" rot="376900">
            <a:off x="632935" y="2049189"/>
            <a:ext cx="3896434" cy="2344945"/>
          </a:xfrm>
          <a:custGeom>
            <a:avLst/>
            <a:gdLst/>
            <a:ahLst/>
            <a:cxnLst/>
            <a:rect r="r" b="b" t="t" l="l"/>
            <a:pathLst>
              <a:path h="2344945" w="3896434">
                <a:moveTo>
                  <a:pt x="3896434" y="2344945"/>
                </a:moveTo>
                <a:lnTo>
                  <a:pt x="0" y="2344945"/>
                </a:lnTo>
                <a:lnTo>
                  <a:pt x="0" y="0"/>
                </a:lnTo>
                <a:lnTo>
                  <a:pt x="3896434" y="0"/>
                </a:lnTo>
                <a:lnTo>
                  <a:pt x="3896434" y="2344945"/>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0" id="10"/>
          <p:cNvSpPr txBox="true"/>
          <p:nvPr/>
        </p:nvSpPr>
        <p:spPr>
          <a:xfrm rot="-295606">
            <a:off x="3400152" y="4539681"/>
            <a:ext cx="10662777" cy="4342527"/>
          </a:xfrm>
          <a:prstGeom prst="rect">
            <a:avLst/>
          </a:prstGeom>
        </p:spPr>
        <p:txBody>
          <a:bodyPr anchor="t" rtlCol="false" tIns="0" lIns="0" bIns="0" rIns="0">
            <a:spAutoFit/>
          </a:bodyPr>
          <a:lstStyle/>
          <a:p>
            <a:pPr algn="ctr">
              <a:lnSpc>
                <a:spcPts val="16220"/>
              </a:lnSpc>
            </a:pPr>
            <a:r>
              <a:rPr lang="en-US" sz="19543">
                <a:solidFill>
                  <a:srgbClr val="000000"/>
                </a:solidFill>
                <a:latin typeface="Caveat Brush"/>
                <a:ea typeface="Caveat Brush"/>
                <a:cs typeface="Caveat Brush"/>
                <a:sym typeface="Caveat Brush"/>
              </a:rPr>
              <a:t>AVERTING </a:t>
            </a:r>
          </a:p>
          <a:p>
            <a:pPr algn="ctr">
              <a:lnSpc>
                <a:spcPts val="16220"/>
              </a:lnSpc>
            </a:pPr>
            <a:r>
              <a:rPr lang="en-US" sz="19543">
                <a:solidFill>
                  <a:srgbClr val="000000"/>
                </a:solidFill>
                <a:latin typeface="Caveat Brush"/>
                <a:ea typeface="Caveat Brush"/>
                <a:cs typeface="Caveat Brush"/>
                <a:sym typeface="Caveat Brush"/>
              </a:rPr>
              <a:t>CRISIS</a:t>
            </a:r>
          </a:p>
        </p:txBody>
      </p:sp>
      <p:grpSp>
        <p:nvGrpSpPr>
          <p:cNvPr name="Group 11" id="11"/>
          <p:cNvGrpSpPr/>
          <p:nvPr/>
        </p:nvGrpSpPr>
        <p:grpSpPr>
          <a:xfrm rot="0">
            <a:off x="3533815" y="-313900"/>
            <a:ext cx="8948773" cy="5313271"/>
            <a:chOff x="0" y="0"/>
            <a:chExt cx="11931697" cy="7084361"/>
          </a:xfrm>
        </p:grpSpPr>
        <p:sp>
          <p:nvSpPr>
            <p:cNvPr name="Freeform 12" id="12"/>
            <p:cNvSpPr/>
            <p:nvPr/>
          </p:nvSpPr>
          <p:spPr>
            <a:xfrm flipH="false" flipV="false" rot="-278853">
              <a:off x="324988" y="2420177"/>
              <a:ext cx="11455101" cy="4207019"/>
            </a:xfrm>
            <a:custGeom>
              <a:avLst/>
              <a:gdLst/>
              <a:ahLst/>
              <a:cxnLst/>
              <a:rect r="r" b="b" t="t" l="l"/>
              <a:pathLst>
                <a:path h="4207019" w="11455101">
                  <a:moveTo>
                    <a:pt x="0" y="0"/>
                  </a:moveTo>
                  <a:lnTo>
                    <a:pt x="11455102" y="0"/>
                  </a:lnTo>
                  <a:lnTo>
                    <a:pt x="11455102" y="4207018"/>
                  </a:lnTo>
                  <a:lnTo>
                    <a:pt x="0" y="4207018"/>
                  </a:lnTo>
                  <a:lnTo>
                    <a:pt x="0" y="0"/>
                  </a:lnTo>
                  <a:close/>
                </a:path>
              </a:pathLst>
            </a:custGeom>
            <a:blipFill>
              <a:blip r:embed="rId12"/>
              <a:stretch>
                <a:fillRect l="-33561" t="0" r="-39267" b="0"/>
              </a:stretch>
            </a:blipFill>
          </p:spPr>
        </p:sp>
        <p:sp>
          <p:nvSpPr>
            <p:cNvPr name="Freeform 13" id="13"/>
            <p:cNvSpPr/>
            <p:nvPr/>
          </p:nvSpPr>
          <p:spPr>
            <a:xfrm flipH="false" flipV="false" rot="10516286">
              <a:off x="153909" y="464993"/>
              <a:ext cx="11455101" cy="4207019"/>
            </a:xfrm>
            <a:custGeom>
              <a:avLst/>
              <a:gdLst/>
              <a:ahLst/>
              <a:cxnLst/>
              <a:rect r="r" b="b" t="t" l="l"/>
              <a:pathLst>
                <a:path h="4207019" w="11455101">
                  <a:moveTo>
                    <a:pt x="0" y="0"/>
                  </a:moveTo>
                  <a:lnTo>
                    <a:pt x="11455101" y="0"/>
                  </a:lnTo>
                  <a:lnTo>
                    <a:pt x="11455101" y="4207018"/>
                  </a:lnTo>
                  <a:lnTo>
                    <a:pt x="0" y="4207018"/>
                  </a:lnTo>
                  <a:lnTo>
                    <a:pt x="0" y="0"/>
                  </a:lnTo>
                  <a:close/>
                </a:path>
              </a:pathLst>
            </a:custGeom>
            <a:blipFill>
              <a:blip r:embed="rId12"/>
              <a:stretch>
                <a:fillRect l="-33561" t="0" r="-39267" b="0"/>
              </a:stretch>
            </a:blipFill>
          </p:spPr>
        </p:sp>
      </p:grpSp>
      <p:sp>
        <p:nvSpPr>
          <p:cNvPr name="TextBox 14" id="14"/>
          <p:cNvSpPr txBox="true"/>
          <p:nvPr/>
        </p:nvSpPr>
        <p:spPr>
          <a:xfrm rot="-279585">
            <a:off x="4110209" y="1694890"/>
            <a:ext cx="8043826" cy="1318260"/>
          </a:xfrm>
          <a:prstGeom prst="rect">
            <a:avLst/>
          </a:prstGeom>
        </p:spPr>
        <p:txBody>
          <a:bodyPr anchor="t" rtlCol="false" tIns="0" lIns="0" bIns="0" rIns="0">
            <a:spAutoFit/>
          </a:bodyPr>
          <a:lstStyle/>
          <a:p>
            <a:pPr algn="ctr">
              <a:lnSpc>
                <a:spcPts val="9900"/>
              </a:lnSpc>
            </a:pPr>
            <a:r>
              <a:rPr lang="en-US" sz="9900">
                <a:solidFill>
                  <a:srgbClr val="FFFFFF"/>
                </a:solidFill>
                <a:latin typeface="Caveat Brush"/>
                <a:ea typeface="Caveat Brush"/>
                <a:cs typeface="Caveat Brush"/>
                <a:sym typeface="Caveat Brush"/>
              </a:rPr>
              <a:t>FOSTERING HOPE</a:t>
            </a:r>
          </a:p>
        </p:txBody>
      </p:sp>
      <p:sp>
        <p:nvSpPr>
          <p:cNvPr name="TextBox 15" id="15"/>
          <p:cNvSpPr txBox="true"/>
          <p:nvPr/>
        </p:nvSpPr>
        <p:spPr>
          <a:xfrm rot="0">
            <a:off x="516344" y="564379"/>
            <a:ext cx="4669256" cy="464321"/>
          </a:xfrm>
          <a:prstGeom prst="rect">
            <a:avLst/>
          </a:prstGeom>
        </p:spPr>
        <p:txBody>
          <a:bodyPr anchor="t" rtlCol="false" tIns="0" lIns="0" bIns="0" rIns="0">
            <a:spAutoFit/>
          </a:bodyPr>
          <a:lstStyle/>
          <a:p>
            <a:pPr algn="l">
              <a:lnSpc>
                <a:spcPts val="3274"/>
              </a:lnSpc>
            </a:pPr>
            <a:r>
              <a:rPr lang="en-US" sz="3375" spc="259" b="true">
                <a:solidFill>
                  <a:srgbClr val="FFFFFF"/>
                </a:solidFill>
                <a:latin typeface="Childos Arabic Semi-Bold"/>
                <a:ea typeface="Childos Arabic Semi-Bold"/>
                <a:cs typeface="Childos Arabic Semi-Bold"/>
                <a:sym typeface="Childos Arabic Semi-Bold"/>
              </a:rPr>
              <a:t>Speaker Series</a:t>
            </a:r>
          </a:p>
        </p:txBody>
      </p:sp>
      <p:sp>
        <p:nvSpPr>
          <p:cNvPr name="TextBox 16" id="16"/>
          <p:cNvSpPr txBox="true"/>
          <p:nvPr/>
        </p:nvSpPr>
        <p:spPr>
          <a:xfrm rot="0">
            <a:off x="12120003" y="8601039"/>
            <a:ext cx="5314049" cy="731020"/>
          </a:xfrm>
          <a:prstGeom prst="rect">
            <a:avLst/>
          </a:prstGeom>
        </p:spPr>
        <p:txBody>
          <a:bodyPr anchor="t" rtlCol="false" tIns="0" lIns="0" bIns="0" rIns="0">
            <a:spAutoFit/>
          </a:bodyPr>
          <a:lstStyle/>
          <a:p>
            <a:pPr algn="r">
              <a:lnSpc>
                <a:spcPts val="5475"/>
              </a:lnSpc>
            </a:pPr>
            <a:r>
              <a:rPr lang="en-US" b="true" sz="4680">
                <a:solidFill>
                  <a:srgbClr val="FFFFFF"/>
                </a:solidFill>
                <a:latin typeface="Childos Arabic Semi-Bold"/>
                <a:ea typeface="Childos Arabic Semi-Bold"/>
                <a:cs typeface="Childos Arabic Semi-Bold"/>
                <a:sym typeface="Childos Arabic Semi-Bold"/>
              </a:rPr>
              <a:t>By Sharri Burggraaf</a:t>
            </a:r>
          </a:p>
        </p:txBody>
      </p:sp>
      <p:sp>
        <p:nvSpPr>
          <p:cNvPr name="Freeform 17" id="17"/>
          <p:cNvSpPr/>
          <p:nvPr/>
        </p:nvSpPr>
        <p:spPr>
          <a:xfrm flipH="false" flipV="false" rot="-4584688">
            <a:off x="2932844" y="6871055"/>
            <a:ext cx="2435925" cy="2068322"/>
          </a:xfrm>
          <a:custGeom>
            <a:avLst/>
            <a:gdLst/>
            <a:ahLst/>
            <a:cxnLst/>
            <a:rect r="r" b="b" t="t" l="l"/>
            <a:pathLst>
              <a:path h="2068322" w="2435925">
                <a:moveTo>
                  <a:pt x="0" y="0"/>
                </a:moveTo>
                <a:lnTo>
                  <a:pt x="2435925" y="0"/>
                </a:lnTo>
                <a:lnTo>
                  <a:pt x="2435925" y="2068322"/>
                </a:lnTo>
                <a:lnTo>
                  <a:pt x="0" y="206832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4914" t="-9608" r="0" b="-30277"/>
            </a:stretch>
          </a:blipFill>
        </p:spPr>
      </p:sp>
      <p:grpSp>
        <p:nvGrpSpPr>
          <p:cNvPr name="Group 3" id="3"/>
          <p:cNvGrpSpPr/>
          <p:nvPr/>
        </p:nvGrpSpPr>
        <p:grpSpPr>
          <a:xfrm rot="0">
            <a:off x="1669528" y="289028"/>
            <a:ext cx="14808638" cy="9708943"/>
            <a:chOff x="0" y="0"/>
            <a:chExt cx="19744851" cy="12945258"/>
          </a:xfrm>
        </p:grpSpPr>
        <p:sp>
          <p:nvSpPr>
            <p:cNvPr name="Freeform 4" id="4"/>
            <p:cNvSpPr/>
            <p:nvPr/>
          </p:nvSpPr>
          <p:spPr>
            <a:xfrm flipH="true" flipV="true" rot="0">
              <a:off x="0" y="603410"/>
              <a:ext cx="19271195" cy="12341848"/>
            </a:xfrm>
            <a:custGeom>
              <a:avLst/>
              <a:gdLst/>
              <a:ahLst/>
              <a:cxnLst/>
              <a:rect r="r" b="b" t="t" l="l"/>
              <a:pathLst>
                <a:path h="12341848" w="19271195">
                  <a:moveTo>
                    <a:pt x="19271195" y="12341848"/>
                  </a:moveTo>
                  <a:lnTo>
                    <a:pt x="0" y="12341848"/>
                  </a:lnTo>
                  <a:lnTo>
                    <a:pt x="0" y="0"/>
                  </a:lnTo>
                  <a:lnTo>
                    <a:pt x="19271195" y="0"/>
                  </a:lnTo>
                  <a:lnTo>
                    <a:pt x="19271195" y="12341848"/>
                  </a:lnTo>
                  <a:close/>
                </a:path>
              </a:pathLst>
            </a:custGeom>
            <a:blipFill>
              <a:blip r:embed="rId3">
                <a:extLst>
                  <a:ext uri="{96DAC541-7B7A-43D3-8B79-37D633B846F1}">
                    <asvg:svgBlip xmlns:asvg="http://schemas.microsoft.com/office/drawing/2016/SVG/main" r:embed="rId4"/>
                  </a:ext>
                </a:extLst>
              </a:blip>
              <a:stretch>
                <a:fillRect l="0" t="0" r="0" b="-27187"/>
              </a:stretch>
            </a:blipFill>
          </p:spPr>
        </p:sp>
        <p:sp>
          <p:nvSpPr>
            <p:cNvPr name="Freeform 5" id="5"/>
            <p:cNvSpPr/>
            <p:nvPr/>
          </p:nvSpPr>
          <p:spPr>
            <a:xfrm flipH="false" flipV="false" rot="0">
              <a:off x="0" y="0"/>
              <a:ext cx="19744851" cy="11343890"/>
            </a:xfrm>
            <a:custGeom>
              <a:avLst/>
              <a:gdLst/>
              <a:ahLst/>
              <a:cxnLst/>
              <a:rect r="r" b="b" t="t" l="l"/>
              <a:pathLst>
                <a:path h="11343890" w="19744851">
                  <a:moveTo>
                    <a:pt x="0" y="0"/>
                  </a:moveTo>
                  <a:lnTo>
                    <a:pt x="19744851" y="0"/>
                  </a:lnTo>
                  <a:lnTo>
                    <a:pt x="19744851" y="11343890"/>
                  </a:lnTo>
                  <a:lnTo>
                    <a:pt x="0" y="11343890"/>
                  </a:lnTo>
                  <a:lnTo>
                    <a:pt x="0" y="0"/>
                  </a:lnTo>
                  <a:close/>
                </a:path>
              </a:pathLst>
            </a:custGeom>
            <a:blipFill>
              <a:blip r:embed="rId3">
                <a:extLst>
                  <a:ext uri="{96DAC541-7B7A-43D3-8B79-37D633B846F1}">
                    <asvg:svgBlip xmlns:asvg="http://schemas.microsoft.com/office/drawing/2016/SVG/main" r:embed="rId4"/>
                  </a:ext>
                </a:extLst>
              </a:blip>
              <a:stretch>
                <a:fillRect l="0" t="0" r="0" b="-41777"/>
              </a:stretch>
            </a:blipFill>
          </p:spPr>
        </p:sp>
      </p:grpSp>
      <p:sp>
        <p:nvSpPr>
          <p:cNvPr name="TextBox 6" id="6"/>
          <p:cNvSpPr txBox="true"/>
          <p:nvPr/>
        </p:nvSpPr>
        <p:spPr>
          <a:xfrm rot="0">
            <a:off x="2379041" y="3573476"/>
            <a:ext cx="13389613" cy="5684824"/>
          </a:xfrm>
          <a:prstGeom prst="rect">
            <a:avLst/>
          </a:prstGeom>
        </p:spPr>
        <p:txBody>
          <a:bodyPr anchor="t" rtlCol="false" tIns="0" lIns="0" bIns="0" rIns="0">
            <a:spAutoFit/>
          </a:bodyPr>
          <a:lstStyle/>
          <a:p>
            <a:pPr algn="ctr">
              <a:lnSpc>
                <a:spcPts val="5581"/>
              </a:lnSpc>
            </a:pPr>
            <a:r>
              <a:rPr lang="en-US" sz="4770" b="true">
                <a:solidFill>
                  <a:srgbClr val="000000"/>
                </a:solidFill>
                <a:latin typeface="Childos Arabic Semi-Bold"/>
                <a:ea typeface="Childos Arabic Semi-Bold"/>
                <a:cs typeface="Childos Arabic Semi-Bold"/>
                <a:sym typeface="Childos Arabic Semi-Bold"/>
              </a:rPr>
              <a:t>According to NAMI National Alliance on Mental Illness </a:t>
            </a:r>
          </a:p>
          <a:p>
            <a:pPr algn="ctr">
              <a:lnSpc>
                <a:spcPts val="5581"/>
              </a:lnSpc>
            </a:pPr>
          </a:p>
          <a:p>
            <a:pPr algn="ctr">
              <a:lnSpc>
                <a:spcPts val="5581"/>
              </a:lnSpc>
            </a:pPr>
            <a:r>
              <a:rPr lang="en-US" sz="4770" b="true">
                <a:solidFill>
                  <a:srgbClr val="000000"/>
                </a:solidFill>
                <a:latin typeface="Childos Arabic Semi-Bold"/>
                <a:ea typeface="Childos Arabic Semi-Bold"/>
                <a:cs typeface="Childos Arabic Semi-Bold"/>
                <a:sym typeface="Childos Arabic Semi-Bold"/>
              </a:rPr>
              <a:t>A mental health crisis is any situation in which a person’s behavior puts them at risk of hurting themselves or others and/or prevents them from being able to care for themselves or function effectively in the community.</a:t>
            </a:r>
          </a:p>
          <a:p>
            <a:pPr algn="ctr">
              <a:lnSpc>
                <a:spcPts val="5581"/>
              </a:lnSpc>
            </a:pPr>
          </a:p>
        </p:txBody>
      </p:sp>
      <p:sp>
        <p:nvSpPr>
          <p:cNvPr name="TextBox 7" id="7"/>
          <p:cNvSpPr txBox="true"/>
          <p:nvPr/>
        </p:nvSpPr>
        <p:spPr>
          <a:xfrm rot="0">
            <a:off x="3270841" y="1061359"/>
            <a:ext cx="11746319" cy="1602739"/>
          </a:xfrm>
          <a:prstGeom prst="rect">
            <a:avLst/>
          </a:prstGeom>
        </p:spPr>
        <p:txBody>
          <a:bodyPr anchor="t" rtlCol="false" tIns="0" lIns="0" bIns="0" rIns="0">
            <a:spAutoFit/>
          </a:bodyPr>
          <a:lstStyle/>
          <a:p>
            <a:pPr algn="ctr">
              <a:lnSpc>
                <a:spcPts val="12099"/>
              </a:lnSpc>
            </a:pPr>
            <a:r>
              <a:rPr lang="en-US" sz="12099">
                <a:solidFill>
                  <a:srgbClr val="000000"/>
                </a:solidFill>
                <a:latin typeface="Caveat Brush"/>
                <a:ea typeface="Caveat Brush"/>
                <a:cs typeface="Caveat Brush"/>
                <a:sym typeface="Caveat Brush"/>
              </a:rPr>
              <a:t>Definition of a Crisis </a:t>
            </a:r>
          </a:p>
        </p:txBody>
      </p:sp>
      <p:sp>
        <p:nvSpPr>
          <p:cNvPr name="Freeform 8" id="8"/>
          <p:cNvSpPr/>
          <p:nvPr/>
        </p:nvSpPr>
        <p:spPr>
          <a:xfrm flipH="false" flipV="false" rot="978893">
            <a:off x="-569947" y="1223197"/>
            <a:ext cx="3506617" cy="2881802"/>
          </a:xfrm>
          <a:custGeom>
            <a:avLst/>
            <a:gdLst/>
            <a:ahLst/>
            <a:cxnLst/>
            <a:rect r="r" b="b" t="t" l="l"/>
            <a:pathLst>
              <a:path h="2881802" w="3506617">
                <a:moveTo>
                  <a:pt x="0" y="0"/>
                </a:moveTo>
                <a:lnTo>
                  <a:pt x="3506617" y="0"/>
                </a:lnTo>
                <a:lnTo>
                  <a:pt x="3506617" y="2881802"/>
                </a:lnTo>
                <a:lnTo>
                  <a:pt x="0" y="288180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6526687" y="2445021"/>
            <a:ext cx="4656575" cy="1117578"/>
          </a:xfrm>
          <a:custGeom>
            <a:avLst/>
            <a:gdLst/>
            <a:ahLst/>
            <a:cxnLst/>
            <a:rect r="r" b="b" t="t" l="l"/>
            <a:pathLst>
              <a:path h="1117578" w="4656575">
                <a:moveTo>
                  <a:pt x="0" y="0"/>
                </a:moveTo>
                <a:lnTo>
                  <a:pt x="4656575" y="0"/>
                </a:lnTo>
                <a:lnTo>
                  <a:pt x="4656575" y="1117578"/>
                </a:lnTo>
                <a:lnTo>
                  <a:pt x="0" y="111757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4914" t="-9608" r="0" b="-30277"/>
            </a:stretch>
          </a:blipFill>
        </p:spPr>
      </p:sp>
      <p:grpSp>
        <p:nvGrpSpPr>
          <p:cNvPr name="Group 3" id="3"/>
          <p:cNvGrpSpPr/>
          <p:nvPr/>
        </p:nvGrpSpPr>
        <p:grpSpPr>
          <a:xfrm rot="0">
            <a:off x="1669528" y="289028"/>
            <a:ext cx="14808638" cy="9708943"/>
            <a:chOff x="0" y="0"/>
            <a:chExt cx="19744851" cy="12945258"/>
          </a:xfrm>
        </p:grpSpPr>
        <p:sp>
          <p:nvSpPr>
            <p:cNvPr name="Freeform 4" id="4"/>
            <p:cNvSpPr/>
            <p:nvPr/>
          </p:nvSpPr>
          <p:spPr>
            <a:xfrm flipH="true" flipV="true" rot="0">
              <a:off x="0" y="603410"/>
              <a:ext cx="19271195" cy="12341848"/>
            </a:xfrm>
            <a:custGeom>
              <a:avLst/>
              <a:gdLst/>
              <a:ahLst/>
              <a:cxnLst/>
              <a:rect r="r" b="b" t="t" l="l"/>
              <a:pathLst>
                <a:path h="12341848" w="19271195">
                  <a:moveTo>
                    <a:pt x="19271195" y="12341848"/>
                  </a:moveTo>
                  <a:lnTo>
                    <a:pt x="0" y="12341848"/>
                  </a:lnTo>
                  <a:lnTo>
                    <a:pt x="0" y="0"/>
                  </a:lnTo>
                  <a:lnTo>
                    <a:pt x="19271195" y="0"/>
                  </a:lnTo>
                  <a:lnTo>
                    <a:pt x="19271195" y="12341848"/>
                  </a:lnTo>
                  <a:close/>
                </a:path>
              </a:pathLst>
            </a:custGeom>
            <a:blipFill>
              <a:blip r:embed="rId3">
                <a:extLst>
                  <a:ext uri="{96DAC541-7B7A-43D3-8B79-37D633B846F1}">
                    <asvg:svgBlip xmlns:asvg="http://schemas.microsoft.com/office/drawing/2016/SVG/main" r:embed="rId4"/>
                  </a:ext>
                </a:extLst>
              </a:blip>
              <a:stretch>
                <a:fillRect l="0" t="0" r="0" b="-27187"/>
              </a:stretch>
            </a:blipFill>
          </p:spPr>
        </p:sp>
        <p:sp>
          <p:nvSpPr>
            <p:cNvPr name="Freeform 5" id="5"/>
            <p:cNvSpPr/>
            <p:nvPr/>
          </p:nvSpPr>
          <p:spPr>
            <a:xfrm flipH="false" flipV="false" rot="0">
              <a:off x="0" y="0"/>
              <a:ext cx="19744851" cy="11343890"/>
            </a:xfrm>
            <a:custGeom>
              <a:avLst/>
              <a:gdLst/>
              <a:ahLst/>
              <a:cxnLst/>
              <a:rect r="r" b="b" t="t" l="l"/>
              <a:pathLst>
                <a:path h="11343890" w="19744851">
                  <a:moveTo>
                    <a:pt x="0" y="0"/>
                  </a:moveTo>
                  <a:lnTo>
                    <a:pt x="19744851" y="0"/>
                  </a:lnTo>
                  <a:lnTo>
                    <a:pt x="19744851" y="11343890"/>
                  </a:lnTo>
                  <a:lnTo>
                    <a:pt x="0" y="11343890"/>
                  </a:lnTo>
                  <a:lnTo>
                    <a:pt x="0" y="0"/>
                  </a:lnTo>
                  <a:close/>
                </a:path>
              </a:pathLst>
            </a:custGeom>
            <a:blipFill>
              <a:blip r:embed="rId3">
                <a:extLst>
                  <a:ext uri="{96DAC541-7B7A-43D3-8B79-37D633B846F1}">
                    <asvg:svgBlip xmlns:asvg="http://schemas.microsoft.com/office/drawing/2016/SVG/main" r:embed="rId4"/>
                  </a:ext>
                </a:extLst>
              </a:blip>
              <a:stretch>
                <a:fillRect l="0" t="0" r="0" b="-41777"/>
              </a:stretch>
            </a:blipFill>
          </p:spPr>
        </p:sp>
      </p:grpSp>
      <p:sp>
        <p:nvSpPr>
          <p:cNvPr name="TextBox 6" id="6"/>
          <p:cNvSpPr txBox="true"/>
          <p:nvPr/>
        </p:nvSpPr>
        <p:spPr>
          <a:xfrm rot="0">
            <a:off x="2151531" y="3005072"/>
            <a:ext cx="13389613" cy="6854839"/>
          </a:xfrm>
          <a:prstGeom prst="rect">
            <a:avLst/>
          </a:prstGeom>
        </p:spPr>
        <p:txBody>
          <a:bodyPr anchor="t" rtlCol="false" tIns="0" lIns="0" bIns="0" rIns="0">
            <a:spAutoFit/>
          </a:bodyPr>
          <a:lstStyle/>
          <a:p>
            <a:pPr algn="l" marL="900361" indent="-450181" lvl="1">
              <a:lnSpc>
                <a:spcPts val="4879"/>
              </a:lnSpc>
              <a:buFont typeface="Arial"/>
              <a:buChar char="•"/>
            </a:pPr>
            <a:r>
              <a:rPr lang="en-US" b="true" sz="4170">
                <a:solidFill>
                  <a:srgbClr val="000000"/>
                </a:solidFill>
                <a:latin typeface="Childos Arabic Semi-Bold"/>
                <a:ea typeface="Childos Arabic Semi-Bold"/>
                <a:cs typeface="Childos Arabic Semi-Bold"/>
                <a:sym typeface="Childos Arabic Semi-Bold"/>
              </a:rPr>
              <a:t>Crisis Intervention Teams (CIT) Partnership of law enforcement, mental health professionals, advocates with lived mental illness and addictions. </a:t>
            </a:r>
          </a:p>
          <a:p>
            <a:pPr algn="l" marL="900361" indent="-450181" lvl="1">
              <a:lnSpc>
                <a:spcPts val="4879"/>
              </a:lnSpc>
              <a:buFont typeface="Arial"/>
              <a:buChar char="•"/>
            </a:pPr>
            <a:r>
              <a:rPr lang="en-US" b="true" sz="4170">
                <a:solidFill>
                  <a:srgbClr val="000000"/>
                </a:solidFill>
                <a:latin typeface="Childos Arabic Semi-Bold"/>
                <a:ea typeface="Childos Arabic Semi-Bold"/>
                <a:cs typeface="Childos Arabic Semi-Bold"/>
                <a:sym typeface="Childos Arabic Semi-Bold"/>
              </a:rPr>
              <a:t>M</a:t>
            </a:r>
            <a:r>
              <a:rPr lang="en-US" b="true" sz="4170">
                <a:solidFill>
                  <a:srgbClr val="000000"/>
                </a:solidFill>
                <a:latin typeface="Childos Arabic Semi-Bold"/>
                <a:ea typeface="Childos Arabic Semi-Bold"/>
                <a:cs typeface="Childos Arabic Semi-Bold"/>
                <a:sym typeface="Childos Arabic Semi-Bold"/>
                <a:hlinkClick r:id="rId5" tooltip="https://www.nami.org/Learn-More/Treatment/Getting-Treatment-During-a-Crisis"/>
              </a:rPr>
              <a:t>obile crisis team</a:t>
            </a:r>
            <a:r>
              <a:rPr lang="en-US" b="true" sz="4170">
                <a:solidFill>
                  <a:srgbClr val="000000"/>
                </a:solidFill>
                <a:latin typeface="Childos Arabic Semi-Bold"/>
                <a:ea typeface="Childos Arabic Semi-Bold"/>
                <a:cs typeface="Childos Arabic Semi-Bold"/>
                <a:sym typeface="Childos Arabic Semi-Bold"/>
              </a:rPr>
              <a:t> (MCT) Connected with a crisis line, police, hospitals dispatched to your home. </a:t>
            </a:r>
          </a:p>
          <a:p>
            <a:pPr algn="l" marL="900361" indent="-450181" lvl="1">
              <a:lnSpc>
                <a:spcPts val="4879"/>
              </a:lnSpc>
              <a:buFont typeface="Arial"/>
              <a:buChar char="•"/>
            </a:pPr>
            <a:r>
              <a:rPr lang="en-US" b="true" sz="4170">
                <a:solidFill>
                  <a:srgbClr val="000000"/>
                </a:solidFill>
                <a:latin typeface="Childos Arabic Semi-Bold"/>
                <a:ea typeface="Childos Arabic Semi-Bold"/>
                <a:cs typeface="Childos Arabic Semi-Bold"/>
                <a:sym typeface="Childos Arabic Semi-Bold"/>
              </a:rPr>
              <a:t>Respite and Residential services short stay with counseling, social activities, treatment planning, and daily living skills. </a:t>
            </a:r>
          </a:p>
          <a:p>
            <a:pPr algn="l" marL="900361" indent="-450181" lvl="1">
              <a:lnSpc>
                <a:spcPts val="4879"/>
              </a:lnSpc>
              <a:buFont typeface="Arial"/>
              <a:buChar char="•"/>
            </a:pPr>
            <a:r>
              <a:rPr lang="en-US" b="true" sz="4170">
                <a:solidFill>
                  <a:srgbClr val="000000"/>
                </a:solidFill>
                <a:latin typeface="Childos Arabic Semi-Bold"/>
                <a:ea typeface="Childos Arabic Semi-Bold"/>
                <a:cs typeface="Childos Arabic Semi-Bold"/>
                <a:sym typeface="Childos Arabic Semi-Bold"/>
              </a:rPr>
              <a:t>Walk-in Crisis Services some accept law enforcement drop offs to avoid arrests or hospitilization.</a:t>
            </a:r>
          </a:p>
          <a:p>
            <a:pPr algn="l">
              <a:lnSpc>
                <a:spcPts val="4879"/>
              </a:lnSpc>
            </a:pPr>
          </a:p>
        </p:txBody>
      </p:sp>
      <p:sp>
        <p:nvSpPr>
          <p:cNvPr name="TextBox 7" id="7"/>
          <p:cNvSpPr txBox="true"/>
          <p:nvPr/>
        </p:nvSpPr>
        <p:spPr>
          <a:xfrm rot="0">
            <a:off x="3200688" y="807821"/>
            <a:ext cx="11746319" cy="2225826"/>
          </a:xfrm>
          <a:prstGeom prst="rect">
            <a:avLst/>
          </a:prstGeom>
        </p:spPr>
        <p:txBody>
          <a:bodyPr anchor="t" rtlCol="false" tIns="0" lIns="0" bIns="0" rIns="0">
            <a:spAutoFit/>
          </a:bodyPr>
          <a:lstStyle/>
          <a:p>
            <a:pPr algn="ctr">
              <a:lnSpc>
                <a:spcPts val="8439"/>
              </a:lnSpc>
            </a:pPr>
            <a:r>
              <a:rPr lang="en-US" sz="9700">
                <a:solidFill>
                  <a:srgbClr val="000000"/>
                </a:solidFill>
                <a:latin typeface="Caveat Brush"/>
                <a:ea typeface="Caveat Brush"/>
                <a:cs typeface="Caveat Brush"/>
                <a:sym typeface="Caveat Brush"/>
              </a:rPr>
              <a:t>Alternatives to Calling 911 or Going Inpatient </a:t>
            </a:r>
          </a:p>
        </p:txBody>
      </p:sp>
      <p:sp>
        <p:nvSpPr>
          <p:cNvPr name="Freeform 8" id="8"/>
          <p:cNvSpPr/>
          <p:nvPr/>
        </p:nvSpPr>
        <p:spPr>
          <a:xfrm flipH="false" flipV="false" rot="978893">
            <a:off x="-627049" y="1372163"/>
            <a:ext cx="3643570" cy="2994352"/>
          </a:xfrm>
          <a:custGeom>
            <a:avLst/>
            <a:gdLst/>
            <a:ahLst/>
            <a:cxnLst/>
            <a:rect r="r" b="b" t="t" l="l"/>
            <a:pathLst>
              <a:path h="2994352" w="3643570">
                <a:moveTo>
                  <a:pt x="0" y="0"/>
                </a:moveTo>
                <a:lnTo>
                  <a:pt x="3643570" y="0"/>
                </a:lnTo>
                <a:lnTo>
                  <a:pt x="3643570" y="2994352"/>
                </a:lnTo>
                <a:lnTo>
                  <a:pt x="0" y="299435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13367150" y="8502336"/>
            <a:ext cx="4656575" cy="1117578"/>
          </a:xfrm>
          <a:custGeom>
            <a:avLst/>
            <a:gdLst/>
            <a:ahLst/>
            <a:cxnLst/>
            <a:rect r="r" b="b" t="t" l="l"/>
            <a:pathLst>
              <a:path h="1117578" w="4656575">
                <a:moveTo>
                  <a:pt x="0" y="0"/>
                </a:moveTo>
                <a:lnTo>
                  <a:pt x="4656575" y="0"/>
                </a:lnTo>
                <a:lnTo>
                  <a:pt x="4656575" y="1117578"/>
                </a:lnTo>
                <a:lnTo>
                  <a:pt x="0" y="111757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4914" t="-9608" r="0" b="-30277"/>
            </a:stretch>
          </a:blipFill>
        </p:spPr>
      </p:sp>
      <p:grpSp>
        <p:nvGrpSpPr>
          <p:cNvPr name="Group 3" id="3"/>
          <p:cNvGrpSpPr/>
          <p:nvPr/>
        </p:nvGrpSpPr>
        <p:grpSpPr>
          <a:xfrm rot="0">
            <a:off x="1669528" y="289028"/>
            <a:ext cx="14808638" cy="9708943"/>
            <a:chOff x="0" y="0"/>
            <a:chExt cx="19744851" cy="12945258"/>
          </a:xfrm>
        </p:grpSpPr>
        <p:sp>
          <p:nvSpPr>
            <p:cNvPr name="Freeform 4" id="4"/>
            <p:cNvSpPr/>
            <p:nvPr/>
          </p:nvSpPr>
          <p:spPr>
            <a:xfrm flipH="true" flipV="true" rot="0">
              <a:off x="0" y="603410"/>
              <a:ext cx="19271195" cy="12341848"/>
            </a:xfrm>
            <a:custGeom>
              <a:avLst/>
              <a:gdLst/>
              <a:ahLst/>
              <a:cxnLst/>
              <a:rect r="r" b="b" t="t" l="l"/>
              <a:pathLst>
                <a:path h="12341848" w="19271195">
                  <a:moveTo>
                    <a:pt x="19271195" y="12341848"/>
                  </a:moveTo>
                  <a:lnTo>
                    <a:pt x="0" y="12341848"/>
                  </a:lnTo>
                  <a:lnTo>
                    <a:pt x="0" y="0"/>
                  </a:lnTo>
                  <a:lnTo>
                    <a:pt x="19271195" y="0"/>
                  </a:lnTo>
                  <a:lnTo>
                    <a:pt x="19271195" y="12341848"/>
                  </a:lnTo>
                  <a:close/>
                </a:path>
              </a:pathLst>
            </a:custGeom>
            <a:blipFill>
              <a:blip r:embed="rId3">
                <a:extLst>
                  <a:ext uri="{96DAC541-7B7A-43D3-8B79-37D633B846F1}">
                    <asvg:svgBlip xmlns:asvg="http://schemas.microsoft.com/office/drawing/2016/SVG/main" r:embed="rId4"/>
                  </a:ext>
                </a:extLst>
              </a:blip>
              <a:stretch>
                <a:fillRect l="0" t="0" r="0" b="-27187"/>
              </a:stretch>
            </a:blipFill>
          </p:spPr>
        </p:sp>
        <p:sp>
          <p:nvSpPr>
            <p:cNvPr name="Freeform 5" id="5"/>
            <p:cNvSpPr/>
            <p:nvPr/>
          </p:nvSpPr>
          <p:spPr>
            <a:xfrm flipH="false" flipV="false" rot="0">
              <a:off x="0" y="0"/>
              <a:ext cx="19744851" cy="11343890"/>
            </a:xfrm>
            <a:custGeom>
              <a:avLst/>
              <a:gdLst/>
              <a:ahLst/>
              <a:cxnLst/>
              <a:rect r="r" b="b" t="t" l="l"/>
              <a:pathLst>
                <a:path h="11343890" w="19744851">
                  <a:moveTo>
                    <a:pt x="0" y="0"/>
                  </a:moveTo>
                  <a:lnTo>
                    <a:pt x="19744851" y="0"/>
                  </a:lnTo>
                  <a:lnTo>
                    <a:pt x="19744851" y="11343890"/>
                  </a:lnTo>
                  <a:lnTo>
                    <a:pt x="0" y="11343890"/>
                  </a:lnTo>
                  <a:lnTo>
                    <a:pt x="0" y="0"/>
                  </a:lnTo>
                  <a:close/>
                </a:path>
              </a:pathLst>
            </a:custGeom>
            <a:blipFill>
              <a:blip r:embed="rId3">
                <a:extLst>
                  <a:ext uri="{96DAC541-7B7A-43D3-8B79-37D633B846F1}">
                    <asvg:svgBlip xmlns:asvg="http://schemas.microsoft.com/office/drawing/2016/SVG/main" r:embed="rId4"/>
                  </a:ext>
                </a:extLst>
              </a:blip>
              <a:stretch>
                <a:fillRect l="0" t="0" r="0" b="-41777"/>
              </a:stretch>
            </a:blipFill>
          </p:spPr>
        </p:sp>
      </p:grpSp>
      <p:sp>
        <p:nvSpPr>
          <p:cNvPr name="TextBox 6" id="6"/>
          <p:cNvSpPr txBox="true"/>
          <p:nvPr/>
        </p:nvSpPr>
        <p:spPr>
          <a:xfrm rot="0">
            <a:off x="2093482" y="2609624"/>
            <a:ext cx="13647457" cy="6187518"/>
          </a:xfrm>
          <a:prstGeom prst="rect">
            <a:avLst/>
          </a:prstGeom>
        </p:spPr>
        <p:txBody>
          <a:bodyPr anchor="t" rtlCol="false" tIns="0" lIns="0" bIns="0" rIns="0">
            <a:spAutoFit/>
          </a:bodyPr>
          <a:lstStyle/>
          <a:p>
            <a:pPr algn="l">
              <a:lnSpc>
                <a:spcPts val="4528"/>
              </a:lnSpc>
            </a:pPr>
            <a:r>
              <a:rPr lang="en-US" sz="3870" b="true">
                <a:solidFill>
                  <a:srgbClr val="000000"/>
                </a:solidFill>
                <a:latin typeface="Childos Arabic Semi-Bold"/>
                <a:ea typeface="Childos Arabic Semi-Bold"/>
                <a:cs typeface="Childos Arabic Semi-Bold"/>
                <a:sym typeface="Childos Arabic Semi-Bold"/>
              </a:rPr>
              <a:t>Local Crisis Number: Contact NAMI (Mon - Fri 10 A.M. – 10 P.M. ET.) </a:t>
            </a:r>
          </a:p>
          <a:p>
            <a:pPr algn="l">
              <a:lnSpc>
                <a:spcPts val="4879"/>
              </a:lnSpc>
            </a:pPr>
            <a:r>
              <a:rPr lang="en-US" sz="4170" b="true">
                <a:solidFill>
                  <a:srgbClr val="000000"/>
                </a:solidFill>
                <a:latin typeface="Childos Arabic Semi-Bold"/>
                <a:ea typeface="Childos Arabic Semi-Bold"/>
                <a:cs typeface="Childos Arabic Semi-Bold"/>
                <a:sym typeface="Childos Arabic Semi-Bold"/>
              </a:rPr>
              <a:t>Call 1-800-950-NAMI (6264) Text "HelpLine" to </a:t>
            </a:r>
            <a:r>
              <a:rPr lang="en-US" sz="4170" b="true">
                <a:solidFill>
                  <a:srgbClr val="000000"/>
                </a:solidFill>
                <a:latin typeface="Childos Arabic Semi-Bold"/>
                <a:ea typeface="Childos Arabic Semi-Bold"/>
                <a:cs typeface="Childos Arabic Semi-Bold"/>
                <a:sym typeface="Childos Arabic Semi-Bold"/>
                <a:hlinkClick r:id="rId5" tooltip="http://sms:62640/"/>
              </a:rPr>
              <a:t>62640</a:t>
            </a:r>
            <a:r>
              <a:rPr lang="en-US" sz="4170" b="true">
                <a:solidFill>
                  <a:srgbClr val="000000"/>
                </a:solidFill>
                <a:latin typeface="Childos Arabic Semi-Bold"/>
                <a:ea typeface="Childos Arabic Semi-Bold"/>
                <a:cs typeface="Childos Arabic Semi-Bold"/>
                <a:sym typeface="Childos Arabic Semi-Bold"/>
              </a:rPr>
              <a:t> </a:t>
            </a:r>
          </a:p>
          <a:p>
            <a:pPr algn="l">
              <a:lnSpc>
                <a:spcPts val="4879"/>
              </a:lnSpc>
            </a:pPr>
            <a:r>
              <a:rPr lang="en-US" sz="4170" b="true">
                <a:solidFill>
                  <a:srgbClr val="000000"/>
                </a:solidFill>
                <a:latin typeface="Childos Arabic Semi-Bold"/>
                <a:ea typeface="Childos Arabic Semi-Bold"/>
                <a:cs typeface="Childos Arabic Semi-Bold"/>
                <a:sym typeface="Childos Arabic Semi-Bold"/>
              </a:rPr>
              <a:t>National Suicide Prevention Lifeline 1-800-273-TALK (8255) </a:t>
            </a:r>
          </a:p>
          <a:p>
            <a:pPr algn="l">
              <a:lnSpc>
                <a:spcPts val="4879"/>
              </a:lnSpc>
            </a:pPr>
            <a:r>
              <a:rPr lang="en-US" sz="4170" b="true">
                <a:solidFill>
                  <a:srgbClr val="000000"/>
                </a:solidFill>
                <a:latin typeface="Childos Arabic Semi-Bold"/>
                <a:ea typeface="Childos Arabic Semi-Bold"/>
                <a:cs typeface="Childos Arabic Semi-Bold"/>
                <a:sym typeface="Childos Arabic Semi-Bold"/>
              </a:rPr>
              <a:t>Call or text 988</a:t>
            </a:r>
          </a:p>
          <a:p>
            <a:pPr algn="l">
              <a:lnSpc>
                <a:spcPts val="4879"/>
              </a:lnSpc>
            </a:pPr>
            <a:r>
              <a:rPr lang="en-US" sz="4170" i="true" b="true">
                <a:solidFill>
                  <a:srgbClr val="000000"/>
                </a:solidFill>
                <a:latin typeface="Childos Arabic Semi-Bold"/>
                <a:ea typeface="Childos Arabic Semi-Bold"/>
                <a:cs typeface="Childos Arabic Semi-Bold"/>
                <a:sym typeface="Childos Arabic Semi-Bold"/>
              </a:rPr>
              <a:t>In US Text BEGIN to 741 741 (HOME)</a:t>
            </a:r>
          </a:p>
          <a:p>
            <a:pPr algn="l">
              <a:lnSpc>
                <a:spcPts val="4879"/>
              </a:lnSpc>
            </a:pPr>
            <a:r>
              <a:rPr lang="en-US" sz="4170" i="true" b="true">
                <a:solidFill>
                  <a:srgbClr val="000000"/>
                </a:solidFill>
                <a:latin typeface="Childos Arabic Semi-Bold"/>
                <a:ea typeface="Childos Arabic Semi-Bold"/>
                <a:cs typeface="Childos Arabic Semi-Bold"/>
                <a:sym typeface="Childos Arabic Semi-Bold"/>
              </a:rPr>
              <a:t>In Canada text CONNECT to 686868</a:t>
            </a:r>
          </a:p>
          <a:p>
            <a:pPr algn="l">
              <a:lnSpc>
                <a:spcPts val="4879"/>
              </a:lnSpc>
            </a:pPr>
            <a:r>
              <a:rPr lang="en-US" sz="4170" i="true" b="true">
                <a:solidFill>
                  <a:srgbClr val="000000"/>
                </a:solidFill>
                <a:latin typeface="Childos Arabic Semi-Bold"/>
                <a:ea typeface="Childos Arabic Semi-Bold"/>
                <a:cs typeface="Childos Arabic Semi-Bold"/>
                <a:sym typeface="Childos Arabic Semi-Bold"/>
              </a:rPr>
              <a:t>In UK text SHOUT to 852 58 </a:t>
            </a:r>
          </a:p>
          <a:p>
            <a:pPr algn="l">
              <a:lnSpc>
                <a:spcPts val="4879"/>
              </a:lnSpc>
            </a:pPr>
            <a:r>
              <a:rPr lang="en-US" sz="4170" i="true" b="true">
                <a:solidFill>
                  <a:srgbClr val="000000"/>
                </a:solidFill>
                <a:latin typeface="Childos Arabic Semi-Bold"/>
                <a:ea typeface="Childos Arabic Semi-Bold"/>
                <a:cs typeface="Childos Arabic Semi-Bold"/>
                <a:sym typeface="Childos Arabic Semi-Bold"/>
              </a:rPr>
              <a:t>Domestic Violence 800-799-7233  Text START to 88788</a:t>
            </a:r>
          </a:p>
          <a:p>
            <a:pPr algn="l">
              <a:lnSpc>
                <a:spcPts val="4879"/>
              </a:lnSpc>
            </a:pPr>
            <a:r>
              <a:rPr lang="en-US" sz="4170" i="true" b="true">
                <a:solidFill>
                  <a:srgbClr val="000000"/>
                </a:solidFill>
                <a:latin typeface="Childos Arabic Semi-Bold"/>
                <a:ea typeface="Childos Arabic Semi-Bold"/>
                <a:cs typeface="Childos Arabic Semi-Bold"/>
                <a:sym typeface="Childos Arabic Semi-Bold"/>
              </a:rPr>
              <a:t>Human Trafficking 888-373-7888 Text INFO to 233733</a:t>
            </a:r>
          </a:p>
          <a:p>
            <a:pPr algn="l">
              <a:lnSpc>
                <a:spcPts val="4879"/>
              </a:lnSpc>
            </a:pPr>
          </a:p>
        </p:txBody>
      </p:sp>
      <p:sp>
        <p:nvSpPr>
          <p:cNvPr name="TextBox 7" id="7"/>
          <p:cNvSpPr txBox="true"/>
          <p:nvPr/>
        </p:nvSpPr>
        <p:spPr>
          <a:xfrm rot="0">
            <a:off x="3044051" y="777996"/>
            <a:ext cx="11746319" cy="1159026"/>
          </a:xfrm>
          <a:prstGeom prst="rect">
            <a:avLst/>
          </a:prstGeom>
        </p:spPr>
        <p:txBody>
          <a:bodyPr anchor="t" rtlCol="false" tIns="0" lIns="0" bIns="0" rIns="0">
            <a:spAutoFit/>
          </a:bodyPr>
          <a:lstStyle/>
          <a:p>
            <a:pPr algn="ctr">
              <a:lnSpc>
                <a:spcPts val="8439"/>
              </a:lnSpc>
            </a:pPr>
            <a:r>
              <a:rPr lang="en-US" sz="9700">
                <a:solidFill>
                  <a:srgbClr val="000000"/>
                </a:solidFill>
                <a:latin typeface="Caveat Brush"/>
                <a:ea typeface="Caveat Brush"/>
                <a:cs typeface="Caveat Brush"/>
                <a:sym typeface="Caveat Brush"/>
              </a:rPr>
              <a:t>Resources: Crisis Lines</a:t>
            </a:r>
          </a:p>
        </p:txBody>
      </p:sp>
      <p:sp>
        <p:nvSpPr>
          <p:cNvPr name="Freeform 8" id="8"/>
          <p:cNvSpPr/>
          <p:nvPr/>
        </p:nvSpPr>
        <p:spPr>
          <a:xfrm flipH="false" flipV="false" rot="978893">
            <a:off x="-263033" y="451481"/>
            <a:ext cx="3643570" cy="2994352"/>
          </a:xfrm>
          <a:custGeom>
            <a:avLst/>
            <a:gdLst/>
            <a:ahLst/>
            <a:cxnLst/>
            <a:rect r="r" b="b" t="t" l="l"/>
            <a:pathLst>
              <a:path h="2994352" w="3643570">
                <a:moveTo>
                  <a:pt x="0" y="0"/>
                </a:moveTo>
                <a:lnTo>
                  <a:pt x="3643570" y="0"/>
                </a:lnTo>
                <a:lnTo>
                  <a:pt x="3643570" y="2994352"/>
                </a:lnTo>
                <a:lnTo>
                  <a:pt x="0" y="299435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1402185">
            <a:off x="13756269" y="8472001"/>
            <a:ext cx="4656575" cy="1117578"/>
          </a:xfrm>
          <a:custGeom>
            <a:avLst/>
            <a:gdLst/>
            <a:ahLst/>
            <a:cxnLst/>
            <a:rect r="r" b="b" t="t" l="l"/>
            <a:pathLst>
              <a:path h="1117578" w="4656575">
                <a:moveTo>
                  <a:pt x="0" y="0"/>
                </a:moveTo>
                <a:lnTo>
                  <a:pt x="4656575" y="0"/>
                </a:lnTo>
                <a:lnTo>
                  <a:pt x="4656575" y="1117578"/>
                </a:lnTo>
                <a:lnTo>
                  <a:pt x="0" y="111757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4914" t="-9608" r="0" b="-30277"/>
            </a:stretch>
          </a:blipFill>
        </p:spPr>
      </p:sp>
      <p:sp>
        <p:nvSpPr>
          <p:cNvPr name="TextBox 3" id="3"/>
          <p:cNvSpPr txBox="true"/>
          <p:nvPr/>
        </p:nvSpPr>
        <p:spPr>
          <a:xfrm rot="0">
            <a:off x="2029584" y="1939087"/>
            <a:ext cx="14228831" cy="6361201"/>
          </a:xfrm>
          <a:prstGeom prst="rect">
            <a:avLst/>
          </a:prstGeom>
        </p:spPr>
        <p:txBody>
          <a:bodyPr anchor="t" rtlCol="false" tIns="0" lIns="0" bIns="0" rIns="0">
            <a:spAutoFit/>
          </a:bodyPr>
          <a:lstStyle/>
          <a:p>
            <a:pPr algn="ctr">
              <a:lnSpc>
                <a:spcPts val="8314"/>
              </a:lnSpc>
            </a:pPr>
            <a:r>
              <a:rPr lang="en-US" b="true" sz="7106">
                <a:solidFill>
                  <a:srgbClr val="FFFFFF"/>
                </a:solidFill>
                <a:latin typeface="Childos Arabic Semi-Bold"/>
                <a:ea typeface="Childos Arabic Semi-Bold"/>
                <a:cs typeface="Childos Arabic Semi-Bold"/>
                <a:sym typeface="Childos Arabic Semi-Bold"/>
              </a:rPr>
              <a:t>A person experiencing a mental health crisis can’t always clearly communicate their thoughts, feelings, needs or emotions. They may also find it difficult to comprehend what others are saying. </a:t>
            </a:r>
          </a:p>
        </p:txBody>
      </p:sp>
      <p:sp>
        <p:nvSpPr>
          <p:cNvPr name="Freeform 4" id="4"/>
          <p:cNvSpPr/>
          <p:nvPr/>
        </p:nvSpPr>
        <p:spPr>
          <a:xfrm flipH="false" flipV="true" rot="0">
            <a:off x="826663" y="7811904"/>
            <a:ext cx="1706419" cy="1715778"/>
          </a:xfrm>
          <a:custGeom>
            <a:avLst/>
            <a:gdLst/>
            <a:ahLst/>
            <a:cxnLst/>
            <a:rect r="r" b="b" t="t" l="l"/>
            <a:pathLst>
              <a:path h="1715778" w="1706419">
                <a:moveTo>
                  <a:pt x="0" y="1715778"/>
                </a:moveTo>
                <a:lnTo>
                  <a:pt x="1706419" y="1715778"/>
                </a:lnTo>
                <a:lnTo>
                  <a:pt x="1706419" y="0"/>
                </a:lnTo>
                <a:lnTo>
                  <a:pt x="0" y="0"/>
                </a:lnTo>
                <a:lnTo>
                  <a:pt x="0" y="1715778"/>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true" rot="-10800000">
            <a:off x="15855936" y="708809"/>
            <a:ext cx="1706419" cy="1715778"/>
          </a:xfrm>
          <a:custGeom>
            <a:avLst/>
            <a:gdLst/>
            <a:ahLst/>
            <a:cxnLst/>
            <a:rect r="r" b="b" t="t" l="l"/>
            <a:pathLst>
              <a:path h="1715778" w="1706419">
                <a:moveTo>
                  <a:pt x="0" y="1715777"/>
                </a:moveTo>
                <a:lnTo>
                  <a:pt x="1706419" y="1715777"/>
                </a:lnTo>
                <a:lnTo>
                  <a:pt x="1706419" y="0"/>
                </a:lnTo>
                <a:lnTo>
                  <a:pt x="0" y="0"/>
                </a:lnTo>
                <a:lnTo>
                  <a:pt x="0" y="1715777"/>
                </a:lnTo>
                <a:close/>
              </a:path>
            </a:pathLst>
          </a:custGeom>
          <a:blipFill>
            <a:blip r:embed="rId3">
              <a:extLst>
                <a:ext uri="{96DAC541-7B7A-43D3-8B79-37D633B846F1}">
                  <asvg:svgBlip xmlns:asvg="http://schemas.microsoft.com/office/drawing/2016/SVG/main" r:embed="rId4"/>
                </a:ext>
              </a:extLst>
            </a:blip>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4914" t="-9608" r="0" b="-30277"/>
            </a:stretch>
          </a:blipFill>
        </p:spPr>
      </p:sp>
      <p:grpSp>
        <p:nvGrpSpPr>
          <p:cNvPr name="Group 3" id="3"/>
          <p:cNvGrpSpPr/>
          <p:nvPr/>
        </p:nvGrpSpPr>
        <p:grpSpPr>
          <a:xfrm rot="0">
            <a:off x="1669528" y="289028"/>
            <a:ext cx="14808638" cy="9708943"/>
            <a:chOff x="0" y="0"/>
            <a:chExt cx="19744851" cy="12945258"/>
          </a:xfrm>
        </p:grpSpPr>
        <p:sp>
          <p:nvSpPr>
            <p:cNvPr name="Freeform 4" id="4"/>
            <p:cNvSpPr/>
            <p:nvPr/>
          </p:nvSpPr>
          <p:spPr>
            <a:xfrm flipH="true" flipV="true" rot="0">
              <a:off x="0" y="603410"/>
              <a:ext cx="19271195" cy="12341848"/>
            </a:xfrm>
            <a:custGeom>
              <a:avLst/>
              <a:gdLst/>
              <a:ahLst/>
              <a:cxnLst/>
              <a:rect r="r" b="b" t="t" l="l"/>
              <a:pathLst>
                <a:path h="12341848" w="19271195">
                  <a:moveTo>
                    <a:pt x="19271195" y="12341848"/>
                  </a:moveTo>
                  <a:lnTo>
                    <a:pt x="0" y="12341848"/>
                  </a:lnTo>
                  <a:lnTo>
                    <a:pt x="0" y="0"/>
                  </a:lnTo>
                  <a:lnTo>
                    <a:pt x="19271195" y="0"/>
                  </a:lnTo>
                  <a:lnTo>
                    <a:pt x="19271195" y="12341848"/>
                  </a:lnTo>
                  <a:close/>
                </a:path>
              </a:pathLst>
            </a:custGeom>
            <a:blipFill>
              <a:blip r:embed="rId3">
                <a:extLst>
                  <a:ext uri="{96DAC541-7B7A-43D3-8B79-37D633B846F1}">
                    <asvg:svgBlip xmlns:asvg="http://schemas.microsoft.com/office/drawing/2016/SVG/main" r:embed="rId4"/>
                  </a:ext>
                </a:extLst>
              </a:blip>
              <a:stretch>
                <a:fillRect l="0" t="0" r="0" b="-27187"/>
              </a:stretch>
            </a:blipFill>
          </p:spPr>
        </p:sp>
        <p:sp>
          <p:nvSpPr>
            <p:cNvPr name="Freeform 5" id="5"/>
            <p:cNvSpPr/>
            <p:nvPr/>
          </p:nvSpPr>
          <p:spPr>
            <a:xfrm flipH="false" flipV="false" rot="0">
              <a:off x="0" y="0"/>
              <a:ext cx="19744851" cy="11343890"/>
            </a:xfrm>
            <a:custGeom>
              <a:avLst/>
              <a:gdLst/>
              <a:ahLst/>
              <a:cxnLst/>
              <a:rect r="r" b="b" t="t" l="l"/>
              <a:pathLst>
                <a:path h="11343890" w="19744851">
                  <a:moveTo>
                    <a:pt x="0" y="0"/>
                  </a:moveTo>
                  <a:lnTo>
                    <a:pt x="19744851" y="0"/>
                  </a:lnTo>
                  <a:lnTo>
                    <a:pt x="19744851" y="11343890"/>
                  </a:lnTo>
                  <a:lnTo>
                    <a:pt x="0" y="11343890"/>
                  </a:lnTo>
                  <a:lnTo>
                    <a:pt x="0" y="0"/>
                  </a:lnTo>
                  <a:close/>
                </a:path>
              </a:pathLst>
            </a:custGeom>
            <a:blipFill>
              <a:blip r:embed="rId3">
                <a:extLst>
                  <a:ext uri="{96DAC541-7B7A-43D3-8B79-37D633B846F1}">
                    <asvg:svgBlip xmlns:asvg="http://schemas.microsoft.com/office/drawing/2016/SVG/main" r:embed="rId4"/>
                  </a:ext>
                </a:extLst>
              </a:blip>
              <a:stretch>
                <a:fillRect l="0" t="0" r="0" b="-41777"/>
              </a:stretch>
            </a:blipFill>
          </p:spPr>
        </p:sp>
      </p:grpSp>
      <p:sp>
        <p:nvSpPr>
          <p:cNvPr name="TextBox 6" id="6"/>
          <p:cNvSpPr txBox="true"/>
          <p:nvPr/>
        </p:nvSpPr>
        <p:spPr>
          <a:xfrm rot="0">
            <a:off x="2449194" y="2645048"/>
            <a:ext cx="13389613" cy="1449125"/>
          </a:xfrm>
          <a:prstGeom prst="rect">
            <a:avLst/>
          </a:prstGeom>
        </p:spPr>
        <p:txBody>
          <a:bodyPr anchor="t" rtlCol="false" tIns="0" lIns="0" bIns="0" rIns="0">
            <a:spAutoFit/>
          </a:bodyPr>
          <a:lstStyle/>
          <a:p>
            <a:pPr algn="ctr">
              <a:lnSpc>
                <a:spcPts val="5581"/>
              </a:lnSpc>
            </a:pPr>
            <a:r>
              <a:rPr lang="en-US" sz="4770" b="true">
                <a:solidFill>
                  <a:srgbClr val="000000"/>
                </a:solidFill>
                <a:latin typeface="Childos Arabic Bold"/>
                <a:ea typeface="Childos Arabic Bold"/>
                <a:cs typeface="Childos Arabic Bold"/>
                <a:sym typeface="Childos Arabic Bold"/>
              </a:rPr>
              <a:t>A plan of action for you as an individual</a:t>
            </a:r>
          </a:p>
          <a:p>
            <a:pPr algn="ctr">
              <a:lnSpc>
                <a:spcPts val="5581"/>
              </a:lnSpc>
            </a:pPr>
            <a:r>
              <a:rPr lang="en-US" b="true" sz="4770">
                <a:solidFill>
                  <a:srgbClr val="000000"/>
                </a:solidFill>
                <a:latin typeface="Childos Arabic Bold"/>
                <a:ea typeface="Childos Arabic Bold"/>
                <a:cs typeface="Childos Arabic Bold"/>
                <a:sym typeface="Childos Arabic Bold"/>
              </a:rPr>
              <a:t>that’s created to avert a crisis </a:t>
            </a:r>
          </a:p>
        </p:txBody>
      </p:sp>
      <p:sp>
        <p:nvSpPr>
          <p:cNvPr name="TextBox 7" id="7"/>
          <p:cNvSpPr txBox="true"/>
          <p:nvPr/>
        </p:nvSpPr>
        <p:spPr>
          <a:xfrm rot="0">
            <a:off x="2807840" y="1026811"/>
            <a:ext cx="12672320" cy="1602739"/>
          </a:xfrm>
          <a:prstGeom prst="rect">
            <a:avLst/>
          </a:prstGeom>
        </p:spPr>
        <p:txBody>
          <a:bodyPr anchor="t" rtlCol="false" tIns="0" lIns="0" bIns="0" rIns="0">
            <a:spAutoFit/>
          </a:bodyPr>
          <a:lstStyle/>
          <a:p>
            <a:pPr algn="ctr">
              <a:lnSpc>
                <a:spcPts val="12099"/>
              </a:lnSpc>
            </a:pPr>
            <a:r>
              <a:rPr lang="en-US" sz="12099">
                <a:solidFill>
                  <a:srgbClr val="000000"/>
                </a:solidFill>
                <a:latin typeface="Caveat Brush"/>
                <a:ea typeface="Caveat Brush"/>
                <a:cs typeface="Caveat Brush"/>
                <a:sym typeface="Caveat Brush"/>
              </a:rPr>
              <a:t>Crisis Prevention Plan </a:t>
            </a:r>
          </a:p>
        </p:txBody>
      </p:sp>
      <p:sp>
        <p:nvSpPr>
          <p:cNvPr name="Freeform 8" id="8"/>
          <p:cNvSpPr/>
          <p:nvPr/>
        </p:nvSpPr>
        <p:spPr>
          <a:xfrm flipH="false" flipV="false" rot="978893">
            <a:off x="-569947" y="1223197"/>
            <a:ext cx="3506617" cy="2881802"/>
          </a:xfrm>
          <a:custGeom>
            <a:avLst/>
            <a:gdLst/>
            <a:ahLst/>
            <a:cxnLst/>
            <a:rect r="r" b="b" t="t" l="l"/>
            <a:pathLst>
              <a:path h="2881802" w="3506617">
                <a:moveTo>
                  <a:pt x="0" y="0"/>
                </a:moveTo>
                <a:lnTo>
                  <a:pt x="3506617" y="0"/>
                </a:lnTo>
                <a:lnTo>
                  <a:pt x="3506617" y="2881802"/>
                </a:lnTo>
                <a:lnTo>
                  <a:pt x="0" y="288180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13100390" y="8880394"/>
            <a:ext cx="4656575" cy="1117578"/>
          </a:xfrm>
          <a:custGeom>
            <a:avLst/>
            <a:gdLst/>
            <a:ahLst/>
            <a:cxnLst/>
            <a:rect r="r" b="b" t="t" l="l"/>
            <a:pathLst>
              <a:path h="1117578" w="4656575">
                <a:moveTo>
                  <a:pt x="0" y="0"/>
                </a:moveTo>
                <a:lnTo>
                  <a:pt x="4656575" y="0"/>
                </a:lnTo>
                <a:lnTo>
                  <a:pt x="4656575" y="1117578"/>
                </a:lnTo>
                <a:lnTo>
                  <a:pt x="0" y="111757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0" id="10"/>
          <p:cNvSpPr txBox="true"/>
          <p:nvPr/>
        </p:nvSpPr>
        <p:spPr>
          <a:xfrm rot="0">
            <a:off x="2593441" y="4680268"/>
            <a:ext cx="13101119" cy="1602739"/>
          </a:xfrm>
          <a:prstGeom prst="rect">
            <a:avLst/>
          </a:prstGeom>
        </p:spPr>
        <p:txBody>
          <a:bodyPr anchor="t" rtlCol="false" tIns="0" lIns="0" bIns="0" rIns="0">
            <a:spAutoFit/>
          </a:bodyPr>
          <a:lstStyle/>
          <a:p>
            <a:pPr algn="ctr">
              <a:lnSpc>
                <a:spcPts val="12099"/>
              </a:lnSpc>
            </a:pPr>
            <a:r>
              <a:rPr lang="en-US" sz="12099">
                <a:solidFill>
                  <a:srgbClr val="000000"/>
                </a:solidFill>
                <a:latin typeface="Caveat Brush"/>
                <a:ea typeface="Caveat Brush"/>
                <a:cs typeface="Caveat Brush"/>
                <a:sym typeface="Caveat Brush"/>
              </a:rPr>
              <a:t>Mental Health Directive</a:t>
            </a:r>
          </a:p>
        </p:txBody>
      </p:sp>
      <p:sp>
        <p:nvSpPr>
          <p:cNvPr name="TextBox 11" id="11"/>
          <p:cNvSpPr txBox="true"/>
          <p:nvPr/>
        </p:nvSpPr>
        <p:spPr>
          <a:xfrm rot="0">
            <a:off x="2449194" y="6492557"/>
            <a:ext cx="13389613" cy="2155075"/>
          </a:xfrm>
          <a:prstGeom prst="rect">
            <a:avLst/>
          </a:prstGeom>
        </p:spPr>
        <p:txBody>
          <a:bodyPr anchor="t" rtlCol="false" tIns="0" lIns="0" bIns="0" rIns="0">
            <a:spAutoFit/>
          </a:bodyPr>
          <a:lstStyle/>
          <a:p>
            <a:pPr algn="ctr">
              <a:lnSpc>
                <a:spcPts val="5581"/>
              </a:lnSpc>
            </a:pPr>
            <a:r>
              <a:rPr lang="en-US" sz="4770" b="true">
                <a:solidFill>
                  <a:srgbClr val="000000"/>
                </a:solidFill>
                <a:latin typeface="Childos Arabic Bold"/>
                <a:ea typeface="Childos Arabic Bold"/>
                <a:cs typeface="Childos Arabic Bold"/>
                <a:sym typeface="Childos Arabic Bold"/>
              </a:rPr>
              <a:t>A tool created for others to know your treatment preferences if a crisis should occur.  </a:t>
            </a:r>
          </a:p>
          <a:p>
            <a:pPr algn="ctr">
              <a:lnSpc>
                <a:spcPts val="5581"/>
              </a:lnSpc>
            </a:pP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4914" t="-9608" r="0" b="-30277"/>
            </a:stretch>
          </a:blipFill>
        </p:spPr>
      </p:sp>
      <p:grpSp>
        <p:nvGrpSpPr>
          <p:cNvPr name="Group 3" id="3"/>
          <p:cNvGrpSpPr/>
          <p:nvPr/>
        </p:nvGrpSpPr>
        <p:grpSpPr>
          <a:xfrm rot="0">
            <a:off x="1669528" y="289028"/>
            <a:ext cx="14808638" cy="9708943"/>
            <a:chOff x="0" y="0"/>
            <a:chExt cx="19744851" cy="12945258"/>
          </a:xfrm>
        </p:grpSpPr>
        <p:sp>
          <p:nvSpPr>
            <p:cNvPr name="Freeform 4" id="4"/>
            <p:cNvSpPr/>
            <p:nvPr/>
          </p:nvSpPr>
          <p:spPr>
            <a:xfrm flipH="true" flipV="true" rot="0">
              <a:off x="0" y="603410"/>
              <a:ext cx="19271195" cy="12341848"/>
            </a:xfrm>
            <a:custGeom>
              <a:avLst/>
              <a:gdLst/>
              <a:ahLst/>
              <a:cxnLst/>
              <a:rect r="r" b="b" t="t" l="l"/>
              <a:pathLst>
                <a:path h="12341848" w="19271195">
                  <a:moveTo>
                    <a:pt x="19271195" y="12341848"/>
                  </a:moveTo>
                  <a:lnTo>
                    <a:pt x="0" y="12341848"/>
                  </a:lnTo>
                  <a:lnTo>
                    <a:pt x="0" y="0"/>
                  </a:lnTo>
                  <a:lnTo>
                    <a:pt x="19271195" y="0"/>
                  </a:lnTo>
                  <a:lnTo>
                    <a:pt x="19271195" y="12341848"/>
                  </a:lnTo>
                  <a:close/>
                </a:path>
              </a:pathLst>
            </a:custGeom>
            <a:blipFill>
              <a:blip r:embed="rId3">
                <a:extLst>
                  <a:ext uri="{96DAC541-7B7A-43D3-8B79-37D633B846F1}">
                    <asvg:svgBlip xmlns:asvg="http://schemas.microsoft.com/office/drawing/2016/SVG/main" r:embed="rId4"/>
                  </a:ext>
                </a:extLst>
              </a:blip>
              <a:stretch>
                <a:fillRect l="0" t="0" r="0" b="-27187"/>
              </a:stretch>
            </a:blipFill>
          </p:spPr>
        </p:sp>
        <p:sp>
          <p:nvSpPr>
            <p:cNvPr name="Freeform 5" id="5"/>
            <p:cNvSpPr/>
            <p:nvPr/>
          </p:nvSpPr>
          <p:spPr>
            <a:xfrm flipH="false" flipV="false" rot="0">
              <a:off x="0" y="0"/>
              <a:ext cx="19744851" cy="11343890"/>
            </a:xfrm>
            <a:custGeom>
              <a:avLst/>
              <a:gdLst/>
              <a:ahLst/>
              <a:cxnLst/>
              <a:rect r="r" b="b" t="t" l="l"/>
              <a:pathLst>
                <a:path h="11343890" w="19744851">
                  <a:moveTo>
                    <a:pt x="0" y="0"/>
                  </a:moveTo>
                  <a:lnTo>
                    <a:pt x="19744851" y="0"/>
                  </a:lnTo>
                  <a:lnTo>
                    <a:pt x="19744851" y="11343890"/>
                  </a:lnTo>
                  <a:lnTo>
                    <a:pt x="0" y="11343890"/>
                  </a:lnTo>
                  <a:lnTo>
                    <a:pt x="0" y="0"/>
                  </a:lnTo>
                  <a:close/>
                </a:path>
              </a:pathLst>
            </a:custGeom>
            <a:blipFill>
              <a:blip r:embed="rId3">
                <a:extLst>
                  <a:ext uri="{96DAC541-7B7A-43D3-8B79-37D633B846F1}">
                    <asvg:svgBlip xmlns:asvg="http://schemas.microsoft.com/office/drawing/2016/SVG/main" r:embed="rId4"/>
                  </a:ext>
                </a:extLst>
              </a:blip>
              <a:stretch>
                <a:fillRect l="0" t="0" r="0" b="-41777"/>
              </a:stretch>
            </a:blipFill>
          </p:spPr>
        </p:sp>
      </p:grpSp>
      <p:sp>
        <p:nvSpPr>
          <p:cNvPr name="TextBox 6" id="6"/>
          <p:cNvSpPr txBox="true"/>
          <p:nvPr/>
        </p:nvSpPr>
        <p:spPr>
          <a:xfrm rot="0">
            <a:off x="2379041" y="3090385"/>
            <a:ext cx="13389613" cy="1449125"/>
          </a:xfrm>
          <a:prstGeom prst="rect">
            <a:avLst/>
          </a:prstGeom>
        </p:spPr>
        <p:txBody>
          <a:bodyPr anchor="t" rtlCol="false" tIns="0" lIns="0" bIns="0" rIns="0">
            <a:spAutoFit/>
          </a:bodyPr>
          <a:lstStyle/>
          <a:p>
            <a:pPr algn="ctr">
              <a:lnSpc>
                <a:spcPts val="5581"/>
              </a:lnSpc>
            </a:pPr>
            <a:r>
              <a:rPr lang="en-US" sz="4770" b="true">
                <a:solidFill>
                  <a:srgbClr val="000000"/>
                </a:solidFill>
                <a:latin typeface="Childos Arabic Bold"/>
                <a:ea typeface="Childos Arabic Bold"/>
                <a:cs typeface="Childos Arabic Bold"/>
                <a:sym typeface="Childos Arabic Bold"/>
              </a:rPr>
              <a:t>Where you live, who you live with and the people</a:t>
            </a:r>
          </a:p>
          <a:p>
            <a:pPr algn="ctr">
              <a:lnSpc>
                <a:spcPts val="5581"/>
              </a:lnSpc>
            </a:pPr>
            <a:r>
              <a:rPr lang="en-US" b="true" sz="4770">
                <a:solidFill>
                  <a:srgbClr val="000000"/>
                </a:solidFill>
                <a:latin typeface="Childos Arabic Bold"/>
                <a:ea typeface="Childos Arabic Bold"/>
                <a:cs typeface="Childos Arabic Bold"/>
                <a:sym typeface="Childos Arabic Bold"/>
              </a:rPr>
              <a:t>you choose to have in your life</a:t>
            </a:r>
          </a:p>
        </p:txBody>
      </p:sp>
      <p:sp>
        <p:nvSpPr>
          <p:cNvPr name="TextBox 7" id="7"/>
          <p:cNvSpPr txBox="true"/>
          <p:nvPr/>
        </p:nvSpPr>
        <p:spPr>
          <a:xfrm rot="0">
            <a:off x="2807840" y="960061"/>
            <a:ext cx="12672320" cy="2149375"/>
          </a:xfrm>
          <a:prstGeom prst="rect">
            <a:avLst/>
          </a:prstGeom>
        </p:spPr>
        <p:txBody>
          <a:bodyPr anchor="t" rtlCol="false" tIns="0" lIns="0" bIns="0" rIns="0">
            <a:spAutoFit/>
          </a:bodyPr>
          <a:lstStyle/>
          <a:p>
            <a:pPr algn="ctr">
              <a:lnSpc>
                <a:spcPts val="8036"/>
              </a:lnSpc>
            </a:pPr>
            <a:r>
              <a:rPr lang="en-US" sz="9800">
                <a:solidFill>
                  <a:srgbClr val="000000"/>
                </a:solidFill>
                <a:latin typeface="Caveat Brush"/>
                <a:ea typeface="Caveat Brush"/>
                <a:cs typeface="Caveat Brush"/>
                <a:sym typeface="Caveat Brush"/>
              </a:rPr>
              <a:t>Establishing Safety (Externally)</a:t>
            </a:r>
          </a:p>
        </p:txBody>
      </p:sp>
      <p:sp>
        <p:nvSpPr>
          <p:cNvPr name="Freeform 8" id="8"/>
          <p:cNvSpPr/>
          <p:nvPr/>
        </p:nvSpPr>
        <p:spPr>
          <a:xfrm flipH="false" flipV="false" rot="978893">
            <a:off x="-569947" y="1223197"/>
            <a:ext cx="3506617" cy="2881802"/>
          </a:xfrm>
          <a:custGeom>
            <a:avLst/>
            <a:gdLst/>
            <a:ahLst/>
            <a:cxnLst/>
            <a:rect r="r" b="b" t="t" l="l"/>
            <a:pathLst>
              <a:path h="2881802" w="3506617">
                <a:moveTo>
                  <a:pt x="0" y="0"/>
                </a:moveTo>
                <a:lnTo>
                  <a:pt x="3506617" y="0"/>
                </a:lnTo>
                <a:lnTo>
                  <a:pt x="3506617" y="2881802"/>
                </a:lnTo>
                <a:lnTo>
                  <a:pt x="0" y="288180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13100390" y="8880394"/>
            <a:ext cx="4656575" cy="1117578"/>
          </a:xfrm>
          <a:custGeom>
            <a:avLst/>
            <a:gdLst/>
            <a:ahLst/>
            <a:cxnLst/>
            <a:rect r="r" b="b" t="t" l="l"/>
            <a:pathLst>
              <a:path h="1117578" w="4656575">
                <a:moveTo>
                  <a:pt x="0" y="0"/>
                </a:moveTo>
                <a:lnTo>
                  <a:pt x="4656575" y="0"/>
                </a:lnTo>
                <a:lnTo>
                  <a:pt x="4656575" y="1117578"/>
                </a:lnTo>
                <a:lnTo>
                  <a:pt x="0" y="111757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0" id="10"/>
          <p:cNvSpPr txBox="true"/>
          <p:nvPr/>
        </p:nvSpPr>
        <p:spPr>
          <a:xfrm rot="0">
            <a:off x="2379041" y="6911498"/>
            <a:ext cx="13389613" cy="2861025"/>
          </a:xfrm>
          <a:prstGeom prst="rect">
            <a:avLst/>
          </a:prstGeom>
        </p:spPr>
        <p:txBody>
          <a:bodyPr anchor="t" rtlCol="false" tIns="0" lIns="0" bIns="0" rIns="0">
            <a:spAutoFit/>
          </a:bodyPr>
          <a:lstStyle/>
          <a:p>
            <a:pPr algn="ctr">
              <a:lnSpc>
                <a:spcPts val="5581"/>
              </a:lnSpc>
            </a:pPr>
            <a:r>
              <a:rPr lang="en-US" sz="4770" b="true">
                <a:solidFill>
                  <a:srgbClr val="000000"/>
                </a:solidFill>
                <a:latin typeface="Childos Arabic Bold"/>
                <a:ea typeface="Childos Arabic Bold"/>
                <a:cs typeface="Childos Arabic Bold"/>
                <a:sym typeface="Childos Arabic Bold"/>
              </a:rPr>
              <a:t>By accepting parts, working with persecutor and</a:t>
            </a:r>
          </a:p>
          <a:p>
            <a:pPr algn="ctr">
              <a:lnSpc>
                <a:spcPts val="5581"/>
              </a:lnSpc>
            </a:pPr>
            <a:r>
              <a:rPr lang="en-US" sz="4770" b="true">
                <a:solidFill>
                  <a:srgbClr val="000000"/>
                </a:solidFill>
                <a:latin typeface="Childos Arabic Bold"/>
                <a:ea typeface="Childos Arabic Bold"/>
                <a:cs typeface="Childos Arabic Bold"/>
                <a:sym typeface="Childos Arabic Bold"/>
              </a:rPr>
              <a:t>prosecutor parts and inner conflicts with a </a:t>
            </a:r>
          </a:p>
          <a:p>
            <a:pPr algn="ctr">
              <a:lnSpc>
                <a:spcPts val="5581"/>
              </a:lnSpc>
            </a:pPr>
            <a:r>
              <a:rPr lang="en-US" sz="4770" b="true">
                <a:solidFill>
                  <a:srgbClr val="000000"/>
                </a:solidFill>
                <a:latin typeface="Childos Arabic Bold"/>
                <a:ea typeface="Childos Arabic Bold"/>
                <a:cs typeface="Childos Arabic Bold"/>
                <a:sym typeface="Childos Arabic Bold"/>
              </a:rPr>
              <a:t>therapist and on your own</a:t>
            </a:r>
          </a:p>
          <a:p>
            <a:pPr algn="ctr">
              <a:lnSpc>
                <a:spcPts val="5581"/>
              </a:lnSpc>
            </a:pPr>
          </a:p>
        </p:txBody>
      </p:sp>
      <p:sp>
        <p:nvSpPr>
          <p:cNvPr name="TextBox 11" id="11"/>
          <p:cNvSpPr txBox="true"/>
          <p:nvPr/>
        </p:nvSpPr>
        <p:spPr>
          <a:xfrm rot="0">
            <a:off x="2807840" y="4781173"/>
            <a:ext cx="12672320" cy="2149375"/>
          </a:xfrm>
          <a:prstGeom prst="rect">
            <a:avLst/>
          </a:prstGeom>
        </p:spPr>
        <p:txBody>
          <a:bodyPr anchor="t" rtlCol="false" tIns="0" lIns="0" bIns="0" rIns="0">
            <a:spAutoFit/>
          </a:bodyPr>
          <a:lstStyle/>
          <a:p>
            <a:pPr algn="ctr">
              <a:lnSpc>
                <a:spcPts val="8036"/>
              </a:lnSpc>
            </a:pPr>
            <a:r>
              <a:rPr lang="en-US" sz="9800">
                <a:solidFill>
                  <a:srgbClr val="000000"/>
                </a:solidFill>
                <a:latin typeface="Caveat Brush"/>
                <a:ea typeface="Caveat Brush"/>
                <a:cs typeface="Caveat Brush"/>
                <a:sym typeface="Caveat Brush"/>
              </a:rPr>
              <a:t>Establishing Safety (Internally)</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4914" t="-9608" r="0" b="-30277"/>
            </a:stretch>
          </a:blipFill>
        </p:spPr>
      </p:sp>
      <p:grpSp>
        <p:nvGrpSpPr>
          <p:cNvPr name="Group 3" id="3"/>
          <p:cNvGrpSpPr/>
          <p:nvPr/>
        </p:nvGrpSpPr>
        <p:grpSpPr>
          <a:xfrm rot="0">
            <a:off x="1669528" y="289028"/>
            <a:ext cx="14808638" cy="9708943"/>
            <a:chOff x="0" y="0"/>
            <a:chExt cx="19744851" cy="12945258"/>
          </a:xfrm>
        </p:grpSpPr>
        <p:sp>
          <p:nvSpPr>
            <p:cNvPr name="Freeform 4" id="4"/>
            <p:cNvSpPr/>
            <p:nvPr/>
          </p:nvSpPr>
          <p:spPr>
            <a:xfrm flipH="true" flipV="true" rot="0">
              <a:off x="0" y="603410"/>
              <a:ext cx="19271195" cy="12341848"/>
            </a:xfrm>
            <a:custGeom>
              <a:avLst/>
              <a:gdLst/>
              <a:ahLst/>
              <a:cxnLst/>
              <a:rect r="r" b="b" t="t" l="l"/>
              <a:pathLst>
                <a:path h="12341848" w="19271195">
                  <a:moveTo>
                    <a:pt x="19271195" y="12341848"/>
                  </a:moveTo>
                  <a:lnTo>
                    <a:pt x="0" y="12341848"/>
                  </a:lnTo>
                  <a:lnTo>
                    <a:pt x="0" y="0"/>
                  </a:lnTo>
                  <a:lnTo>
                    <a:pt x="19271195" y="0"/>
                  </a:lnTo>
                  <a:lnTo>
                    <a:pt x="19271195" y="12341848"/>
                  </a:lnTo>
                  <a:close/>
                </a:path>
              </a:pathLst>
            </a:custGeom>
            <a:blipFill>
              <a:blip r:embed="rId3">
                <a:extLst>
                  <a:ext uri="{96DAC541-7B7A-43D3-8B79-37D633B846F1}">
                    <asvg:svgBlip xmlns:asvg="http://schemas.microsoft.com/office/drawing/2016/SVG/main" r:embed="rId4"/>
                  </a:ext>
                </a:extLst>
              </a:blip>
              <a:stretch>
                <a:fillRect l="0" t="0" r="0" b="-27187"/>
              </a:stretch>
            </a:blipFill>
          </p:spPr>
        </p:sp>
        <p:sp>
          <p:nvSpPr>
            <p:cNvPr name="Freeform 5" id="5"/>
            <p:cNvSpPr/>
            <p:nvPr/>
          </p:nvSpPr>
          <p:spPr>
            <a:xfrm flipH="false" flipV="false" rot="0">
              <a:off x="0" y="0"/>
              <a:ext cx="19744851" cy="11343890"/>
            </a:xfrm>
            <a:custGeom>
              <a:avLst/>
              <a:gdLst/>
              <a:ahLst/>
              <a:cxnLst/>
              <a:rect r="r" b="b" t="t" l="l"/>
              <a:pathLst>
                <a:path h="11343890" w="19744851">
                  <a:moveTo>
                    <a:pt x="0" y="0"/>
                  </a:moveTo>
                  <a:lnTo>
                    <a:pt x="19744851" y="0"/>
                  </a:lnTo>
                  <a:lnTo>
                    <a:pt x="19744851" y="11343890"/>
                  </a:lnTo>
                  <a:lnTo>
                    <a:pt x="0" y="11343890"/>
                  </a:lnTo>
                  <a:lnTo>
                    <a:pt x="0" y="0"/>
                  </a:lnTo>
                  <a:close/>
                </a:path>
              </a:pathLst>
            </a:custGeom>
            <a:blipFill>
              <a:blip r:embed="rId3">
                <a:extLst>
                  <a:ext uri="{96DAC541-7B7A-43D3-8B79-37D633B846F1}">
                    <asvg:svgBlip xmlns:asvg="http://schemas.microsoft.com/office/drawing/2016/SVG/main" r:embed="rId4"/>
                  </a:ext>
                </a:extLst>
              </a:blip>
              <a:stretch>
                <a:fillRect l="0" t="0" r="0" b="-41777"/>
              </a:stretch>
            </a:blipFill>
          </p:spPr>
        </p:sp>
      </p:grpSp>
      <p:sp>
        <p:nvSpPr>
          <p:cNvPr name="TextBox 6" id="6"/>
          <p:cNvSpPr txBox="true"/>
          <p:nvPr/>
        </p:nvSpPr>
        <p:spPr>
          <a:xfrm rot="0">
            <a:off x="2449194" y="2041337"/>
            <a:ext cx="13389613" cy="2751088"/>
          </a:xfrm>
          <a:prstGeom prst="rect">
            <a:avLst/>
          </a:prstGeom>
        </p:spPr>
        <p:txBody>
          <a:bodyPr anchor="t" rtlCol="false" tIns="0" lIns="0" bIns="0" rIns="0">
            <a:spAutoFit/>
          </a:bodyPr>
          <a:lstStyle/>
          <a:p>
            <a:pPr algn="ctr">
              <a:lnSpc>
                <a:spcPts val="5347"/>
              </a:lnSpc>
            </a:pPr>
            <a:r>
              <a:rPr lang="en-US" b="true" sz="4570">
                <a:solidFill>
                  <a:srgbClr val="000000"/>
                </a:solidFill>
                <a:latin typeface="Childos Arabic Bold"/>
                <a:ea typeface="Childos Arabic Bold"/>
                <a:cs typeface="Childos Arabic Bold"/>
                <a:sym typeface="Childos Arabic Bold"/>
              </a:rPr>
              <a:t>External situations and circumstances that can contribute to a person’s vulnerability to engage in unhealthy coping patterns and behaviors and increase the risk of a crisis. </a:t>
            </a:r>
          </a:p>
        </p:txBody>
      </p:sp>
      <p:sp>
        <p:nvSpPr>
          <p:cNvPr name="TextBox 7" id="7"/>
          <p:cNvSpPr txBox="true"/>
          <p:nvPr/>
        </p:nvSpPr>
        <p:spPr>
          <a:xfrm rot="0">
            <a:off x="2807840" y="740593"/>
            <a:ext cx="12672320" cy="1602739"/>
          </a:xfrm>
          <a:prstGeom prst="rect">
            <a:avLst/>
          </a:prstGeom>
        </p:spPr>
        <p:txBody>
          <a:bodyPr anchor="t" rtlCol="false" tIns="0" lIns="0" bIns="0" rIns="0">
            <a:spAutoFit/>
          </a:bodyPr>
          <a:lstStyle/>
          <a:p>
            <a:pPr algn="ctr">
              <a:lnSpc>
                <a:spcPts val="12099"/>
              </a:lnSpc>
            </a:pPr>
            <a:r>
              <a:rPr lang="en-US" sz="12099">
                <a:solidFill>
                  <a:srgbClr val="000000"/>
                </a:solidFill>
                <a:latin typeface="Caveat Brush"/>
                <a:ea typeface="Caveat Brush"/>
                <a:cs typeface="Caveat Brush"/>
                <a:sym typeface="Caveat Brush"/>
              </a:rPr>
              <a:t>Potential Risk Factors </a:t>
            </a:r>
          </a:p>
        </p:txBody>
      </p:sp>
      <p:sp>
        <p:nvSpPr>
          <p:cNvPr name="Freeform 8" id="8"/>
          <p:cNvSpPr/>
          <p:nvPr/>
        </p:nvSpPr>
        <p:spPr>
          <a:xfrm flipH="false" flipV="false" rot="978893">
            <a:off x="-569947" y="1223197"/>
            <a:ext cx="3506617" cy="2881802"/>
          </a:xfrm>
          <a:custGeom>
            <a:avLst/>
            <a:gdLst/>
            <a:ahLst/>
            <a:cxnLst/>
            <a:rect r="r" b="b" t="t" l="l"/>
            <a:pathLst>
              <a:path h="2881802" w="3506617">
                <a:moveTo>
                  <a:pt x="0" y="0"/>
                </a:moveTo>
                <a:lnTo>
                  <a:pt x="3506617" y="0"/>
                </a:lnTo>
                <a:lnTo>
                  <a:pt x="3506617" y="2881802"/>
                </a:lnTo>
                <a:lnTo>
                  <a:pt x="0" y="288180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13100390" y="8880394"/>
            <a:ext cx="4656575" cy="1117578"/>
          </a:xfrm>
          <a:custGeom>
            <a:avLst/>
            <a:gdLst/>
            <a:ahLst/>
            <a:cxnLst/>
            <a:rect r="r" b="b" t="t" l="l"/>
            <a:pathLst>
              <a:path h="1117578" w="4656575">
                <a:moveTo>
                  <a:pt x="0" y="0"/>
                </a:moveTo>
                <a:lnTo>
                  <a:pt x="4656575" y="0"/>
                </a:lnTo>
                <a:lnTo>
                  <a:pt x="4656575" y="1117578"/>
                </a:lnTo>
                <a:lnTo>
                  <a:pt x="0" y="111757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0" id="10"/>
          <p:cNvSpPr txBox="true"/>
          <p:nvPr/>
        </p:nvSpPr>
        <p:spPr>
          <a:xfrm rot="0">
            <a:off x="2089597" y="4758585"/>
            <a:ext cx="13739242" cy="1505480"/>
          </a:xfrm>
          <a:prstGeom prst="rect">
            <a:avLst/>
          </a:prstGeom>
        </p:spPr>
        <p:txBody>
          <a:bodyPr anchor="t" rtlCol="false" tIns="0" lIns="0" bIns="0" rIns="0">
            <a:spAutoFit/>
          </a:bodyPr>
          <a:lstStyle/>
          <a:p>
            <a:pPr algn="ctr">
              <a:lnSpc>
                <a:spcPts val="11335"/>
              </a:lnSpc>
            </a:pPr>
            <a:r>
              <a:rPr lang="en-US" sz="11335">
                <a:solidFill>
                  <a:srgbClr val="000000"/>
                </a:solidFill>
                <a:latin typeface="Caveat Brush"/>
                <a:ea typeface="Caveat Brush"/>
                <a:cs typeface="Caveat Brush"/>
                <a:sym typeface="Caveat Brush"/>
              </a:rPr>
              <a:t>Coping Patterns/Behaviors</a:t>
            </a:r>
          </a:p>
        </p:txBody>
      </p:sp>
      <p:sp>
        <p:nvSpPr>
          <p:cNvPr name="TextBox 11" id="11"/>
          <p:cNvSpPr txBox="true"/>
          <p:nvPr/>
        </p:nvSpPr>
        <p:spPr>
          <a:xfrm rot="0">
            <a:off x="1974968" y="6235490"/>
            <a:ext cx="13968501" cy="2751088"/>
          </a:xfrm>
          <a:prstGeom prst="rect">
            <a:avLst/>
          </a:prstGeom>
        </p:spPr>
        <p:txBody>
          <a:bodyPr anchor="t" rtlCol="false" tIns="0" lIns="0" bIns="0" rIns="0">
            <a:spAutoFit/>
          </a:bodyPr>
          <a:lstStyle/>
          <a:p>
            <a:pPr algn="ctr">
              <a:lnSpc>
                <a:spcPts val="5347"/>
              </a:lnSpc>
            </a:pPr>
            <a:r>
              <a:rPr lang="en-US" b="true" sz="4570">
                <a:solidFill>
                  <a:srgbClr val="000000"/>
                </a:solidFill>
                <a:latin typeface="Childos Arabic Bold"/>
                <a:ea typeface="Childos Arabic Bold"/>
                <a:cs typeface="Childos Arabic Bold"/>
                <a:sym typeface="Childos Arabic Bold"/>
              </a:rPr>
              <a:t>Internal strategies or actions (healthy or unhealthy) that individuals use to manage or alleviate the effects of emotional pain, stress and triggers brought on by our high risk factors. Patterns and behaviors can be changed. </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4914" t="-9608" r="0" b="-30277"/>
            </a:stretch>
          </a:blipFill>
        </p:spPr>
      </p:sp>
      <p:sp>
        <p:nvSpPr>
          <p:cNvPr name="TextBox 3" id="3"/>
          <p:cNvSpPr txBox="true"/>
          <p:nvPr/>
        </p:nvSpPr>
        <p:spPr>
          <a:xfrm rot="0">
            <a:off x="1333781" y="3963646"/>
            <a:ext cx="8195013" cy="5294654"/>
          </a:xfrm>
          <a:prstGeom prst="rect">
            <a:avLst/>
          </a:prstGeom>
        </p:spPr>
        <p:txBody>
          <a:bodyPr anchor="t" rtlCol="false" tIns="0" lIns="0" bIns="0" rIns="0">
            <a:spAutoFit/>
          </a:bodyPr>
          <a:lstStyle/>
          <a:p>
            <a:pPr algn="l">
              <a:lnSpc>
                <a:spcPts val="5977"/>
              </a:lnSpc>
            </a:pPr>
            <a:r>
              <a:rPr lang="en-US" sz="4598" b="true">
                <a:solidFill>
                  <a:srgbClr val="FFFFFF"/>
                </a:solidFill>
                <a:latin typeface="Childos Arabic Semi-Bold"/>
                <a:ea typeface="Childos Arabic Semi-Bold"/>
                <a:cs typeface="Childos Arabic Semi-Bold"/>
                <a:sym typeface="Childos Arabic Semi-Bold"/>
              </a:rPr>
              <a:t>Substance Abuse</a:t>
            </a:r>
          </a:p>
          <a:p>
            <a:pPr algn="l">
              <a:lnSpc>
                <a:spcPts val="5977"/>
              </a:lnSpc>
            </a:pPr>
            <a:r>
              <a:rPr lang="en-US" sz="4598" b="true">
                <a:solidFill>
                  <a:srgbClr val="FFFFFF"/>
                </a:solidFill>
                <a:latin typeface="Childos Arabic Semi-Bold"/>
                <a:ea typeface="Childos Arabic Semi-Bold"/>
                <a:cs typeface="Childos Arabic Semi-Bold"/>
                <a:sym typeface="Childos Arabic Semi-Bold"/>
              </a:rPr>
              <a:t>Sleep Patterns</a:t>
            </a:r>
          </a:p>
          <a:p>
            <a:pPr algn="l">
              <a:lnSpc>
                <a:spcPts val="5977"/>
              </a:lnSpc>
            </a:pPr>
            <a:r>
              <a:rPr lang="en-US" sz="4598" b="true">
                <a:solidFill>
                  <a:srgbClr val="FFFFFF"/>
                </a:solidFill>
                <a:latin typeface="Childos Arabic Semi-Bold"/>
                <a:ea typeface="Childos Arabic Semi-Bold"/>
                <a:cs typeface="Childos Arabic Semi-Bold"/>
                <a:sym typeface="Childos Arabic Semi-Bold"/>
              </a:rPr>
              <a:t>Isolation and Withdrawal</a:t>
            </a:r>
          </a:p>
          <a:p>
            <a:pPr algn="l">
              <a:lnSpc>
                <a:spcPts val="5977"/>
              </a:lnSpc>
            </a:pPr>
            <a:r>
              <a:rPr lang="en-US" sz="4598" b="true">
                <a:solidFill>
                  <a:srgbClr val="FFFFFF"/>
                </a:solidFill>
                <a:latin typeface="Childos Arabic Semi-Bold"/>
                <a:ea typeface="Childos Arabic Semi-Bold"/>
                <a:cs typeface="Childos Arabic Semi-Bold"/>
                <a:sym typeface="Childos Arabic Semi-Bold"/>
              </a:rPr>
              <a:t>Relationships</a:t>
            </a:r>
          </a:p>
          <a:p>
            <a:pPr algn="l">
              <a:lnSpc>
                <a:spcPts val="5977"/>
              </a:lnSpc>
            </a:pPr>
            <a:r>
              <a:rPr lang="en-US" sz="4598" b="true">
                <a:solidFill>
                  <a:srgbClr val="FFFFFF"/>
                </a:solidFill>
                <a:latin typeface="Childos Arabic Semi-Bold"/>
                <a:ea typeface="Childos Arabic Semi-Bold"/>
                <a:cs typeface="Childos Arabic Semi-Bold"/>
                <a:sym typeface="Childos Arabic Semi-Bold"/>
              </a:rPr>
              <a:t>Neglecting Physical Care</a:t>
            </a:r>
          </a:p>
          <a:p>
            <a:pPr algn="l">
              <a:lnSpc>
                <a:spcPts val="5977"/>
              </a:lnSpc>
            </a:pPr>
            <a:r>
              <a:rPr lang="en-US" sz="4598" b="true">
                <a:solidFill>
                  <a:srgbClr val="FFFFFF"/>
                </a:solidFill>
                <a:latin typeface="Childos Arabic Semi-Bold"/>
                <a:ea typeface="Childos Arabic Semi-Bold"/>
                <a:cs typeface="Childos Arabic Semi-Bold"/>
                <a:sym typeface="Childos Arabic Semi-Bold"/>
              </a:rPr>
              <a:t>Inadequate Therapy or Support</a:t>
            </a:r>
          </a:p>
          <a:p>
            <a:pPr algn="l">
              <a:lnSpc>
                <a:spcPts val="5977"/>
              </a:lnSpc>
            </a:pPr>
            <a:r>
              <a:rPr lang="en-US" sz="4598" b="true">
                <a:solidFill>
                  <a:srgbClr val="FFFFFF"/>
                </a:solidFill>
                <a:latin typeface="Childos Arabic Semi-Bold"/>
                <a:ea typeface="Childos Arabic Semi-Bold"/>
                <a:cs typeface="Childos Arabic Semi-Bold"/>
                <a:sym typeface="Childos Arabic Semi-Bold"/>
              </a:rPr>
              <a:t>Unhealthy Coping Mechanisms</a:t>
            </a:r>
          </a:p>
        </p:txBody>
      </p:sp>
      <p:sp>
        <p:nvSpPr>
          <p:cNvPr name="Freeform 4" id="4"/>
          <p:cNvSpPr/>
          <p:nvPr/>
        </p:nvSpPr>
        <p:spPr>
          <a:xfrm flipH="false" flipV="false" rot="4755338">
            <a:off x="13829126" y="299095"/>
            <a:ext cx="2050901" cy="1741402"/>
          </a:xfrm>
          <a:custGeom>
            <a:avLst/>
            <a:gdLst/>
            <a:ahLst/>
            <a:cxnLst/>
            <a:rect r="r" b="b" t="t" l="l"/>
            <a:pathLst>
              <a:path h="1741402" w="2050901">
                <a:moveTo>
                  <a:pt x="0" y="0"/>
                </a:moveTo>
                <a:lnTo>
                  <a:pt x="2050901" y="0"/>
                </a:lnTo>
                <a:lnTo>
                  <a:pt x="2050901" y="1741401"/>
                </a:lnTo>
                <a:lnTo>
                  <a:pt x="0" y="174140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5" id="5"/>
          <p:cNvGrpSpPr/>
          <p:nvPr/>
        </p:nvGrpSpPr>
        <p:grpSpPr>
          <a:xfrm rot="244145">
            <a:off x="4445120" y="-883396"/>
            <a:ext cx="9397761" cy="5579854"/>
            <a:chOff x="0" y="0"/>
            <a:chExt cx="12530348" cy="7439806"/>
          </a:xfrm>
        </p:grpSpPr>
        <p:sp>
          <p:nvSpPr>
            <p:cNvPr name="Freeform 6" id="6"/>
            <p:cNvSpPr/>
            <p:nvPr/>
          </p:nvSpPr>
          <p:spPr>
            <a:xfrm flipH="false" flipV="false" rot="-278853">
              <a:off x="341294" y="2541605"/>
              <a:ext cx="12029840" cy="4418098"/>
            </a:xfrm>
            <a:custGeom>
              <a:avLst/>
              <a:gdLst/>
              <a:ahLst/>
              <a:cxnLst/>
              <a:rect r="r" b="b" t="t" l="l"/>
              <a:pathLst>
                <a:path h="4418098" w="12029840">
                  <a:moveTo>
                    <a:pt x="0" y="0"/>
                  </a:moveTo>
                  <a:lnTo>
                    <a:pt x="12029840" y="0"/>
                  </a:lnTo>
                  <a:lnTo>
                    <a:pt x="12029840" y="4418098"/>
                  </a:lnTo>
                  <a:lnTo>
                    <a:pt x="0" y="4418098"/>
                  </a:lnTo>
                  <a:lnTo>
                    <a:pt x="0" y="0"/>
                  </a:lnTo>
                  <a:close/>
                </a:path>
              </a:pathLst>
            </a:custGeom>
            <a:blipFill>
              <a:blip r:embed="rId5"/>
              <a:stretch>
                <a:fillRect l="-33561" t="0" r="-39267" b="0"/>
              </a:stretch>
            </a:blipFill>
          </p:spPr>
        </p:sp>
        <p:sp>
          <p:nvSpPr>
            <p:cNvPr name="Freeform 7" id="7"/>
            <p:cNvSpPr/>
            <p:nvPr/>
          </p:nvSpPr>
          <p:spPr>
            <a:xfrm flipH="false" flipV="false" rot="10516286">
              <a:off x="161631" y="488323"/>
              <a:ext cx="12029840" cy="4418098"/>
            </a:xfrm>
            <a:custGeom>
              <a:avLst/>
              <a:gdLst/>
              <a:ahLst/>
              <a:cxnLst/>
              <a:rect r="r" b="b" t="t" l="l"/>
              <a:pathLst>
                <a:path h="4418098" w="12029840">
                  <a:moveTo>
                    <a:pt x="0" y="0"/>
                  </a:moveTo>
                  <a:lnTo>
                    <a:pt x="12029840" y="0"/>
                  </a:lnTo>
                  <a:lnTo>
                    <a:pt x="12029840" y="4418098"/>
                  </a:lnTo>
                  <a:lnTo>
                    <a:pt x="0" y="4418098"/>
                  </a:lnTo>
                  <a:lnTo>
                    <a:pt x="0" y="0"/>
                  </a:lnTo>
                  <a:close/>
                </a:path>
              </a:pathLst>
            </a:custGeom>
            <a:blipFill>
              <a:blip r:embed="rId5"/>
              <a:stretch>
                <a:fillRect l="-33561" t="0" r="-39267" b="0"/>
              </a:stretch>
            </a:blipFill>
          </p:spPr>
        </p:sp>
      </p:grpSp>
      <p:sp>
        <p:nvSpPr>
          <p:cNvPr name="TextBox 8" id="8"/>
          <p:cNvSpPr txBox="true"/>
          <p:nvPr/>
        </p:nvSpPr>
        <p:spPr>
          <a:xfrm rot="0">
            <a:off x="4480032" y="853110"/>
            <a:ext cx="9327936" cy="2403862"/>
          </a:xfrm>
          <a:prstGeom prst="rect">
            <a:avLst/>
          </a:prstGeom>
        </p:spPr>
        <p:txBody>
          <a:bodyPr anchor="t" rtlCol="false" tIns="0" lIns="0" bIns="0" rIns="0">
            <a:spAutoFit/>
          </a:bodyPr>
          <a:lstStyle/>
          <a:p>
            <a:pPr algn="ctr">
              <a:lnSpc>
                <a:spcPts val="8754"/>
              </a:lnSpc>
            </a:pPr>
            <a:r>
              <a:rPr lang="en-US" sz="12506" spc="337">
                <a:solidFill>
                  <a:srgbClr val="000000"/>
                </a:solidFill>
                <a:latin typeface="Caveat Brush"/>
                <a:ea typeface="Caveat Brush"/>
                <a:cs typeface="Caveat Brush"/>
                <a:sym typeface="Caveat Brush"/>
              </a:rPr>
              <a:t>Potential Risk Factors</a:t>
            </a:r>
          </a:p>
        </p:txBody>
      </p:sp>
      <p:sp>
        <p:nvSpPr>
          <p:cNvPr name="Freeform 9" id="9"/>
          <p:cNvSpPr/>
          <p:nvPr/>
        </p:nvSpPr>
        <p:spPr>
          <a:xfrm flipH="false" flipV="false" rot="-4059359">
            <a:off x="2446428" y="661803"/>
            <a:ext cx="2050901" cy="1741402"/>
          </a:xfrm>
          <a:custGeom>
            <a:avLst/>
            <a:gdLst/>
            <a:ahLst/>
            <a:cxnLst/>
            <a:rect r="r" b="b" t="t" l="l"/>
            <a:pathLst>
              <a:path h="1741402" w="2050901">
                <a:moveTo>
                  <a:pt x="0" y="0"/>
                </a:moveTo>
                <a:lnTo>
                  <a:pt x="2050901" y="0"/>
                </a:lnTo>
                <a:lnTo>
                  <a:pt x="2050901" y="1741402"/>
                </a:lnTo>
                <a:lnTo>
                  <a:pt x="0" y="174140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10" id="10"/>
          <p:cNvSpPr txBox="true"/>
          <p:nvPr/>
        </p:nvSpPr>
        <p:spPr>
          <a:xfrm rot="0">
            <a:off x="10249226" y="4104198"/>
            <a:ext cx="7117484" cy="5294630"/>
          </a:xfrm>
          <a:prstGeom prst="rect">
            <a:avLst/>
          </a:prstGeom>
        </p:spPr>
        <p:txBody>
          <a:bodyPr anchor="t" rtlCol="false" tIns="0" lIns="0" bIns="0" rIns="0">
            <a:spAutoFit/>
          </a:bodyPr>
          <a:lstStyle/>
          <a:p>
            <a:pPr algn="l">
              <a:lnSpc>
                <a:spcPts val="5979"/>
              </a:lnSpc>
            </a:pPr>
            <a:r>
              <a:rPr lang="en-US" sz="4599" b="true">
                <a:solidFill>
                  <a:srgbClr val="FFFFFF"/>
                </a:solidFill>
                <a:latin typeface="Childos Arabic Semi-Bold"/>
                <a:ea typeface="Childos Arabic Semi-Bold"/>
                <a:cs typeface="Childos Arabic Semi-Bold"/>
                <a:sym typeface="Childos Arabic Semi-Bold"/>
              </a:rPr>
              <a:t>Financial Instability</a:t>
            </a:r>
          </a:p>
          <a:p>
            <a:pPr algn="l">
              <a:lnSpc>
                <a:spcPts val="5979"/>
              </a:lnSpc>
            </a:pPr>
            <a:r>
              <a:rPr lang="en-US" sz="4599" b="true">
                <a:solidFill>
                  <a:srgbClr val="FFFFFF"/>
                </a:solidFill>
                <a:latin typeface="Childos Arabic Semi-Bold"/>
                <a:ea typeface="Childos Arabic Semi-Bold"/>
                <a:cs typeface="Childos Arabic Semi-Bold"/>
                <a:sym typeface="Childos Arabic Semi-Bold"/>
              </a:rPr>
              <a:t>Financial Dependence </a:t>
            </a:r>
          </a:p>
          <a:p>
            <a:pPr algn="l">
              <a:lnSpc>
                <a:spcPts val="5979"/>
              </a:lnSpc>
            </a:pPr>
            <a:r>
              <a:rPr lang="en-US" sz="4599">
                <a:solidFill>
                  <a:srgbClr val="FFFFFF"/>
                </a:solidFill>
                <a:latin typeface="Childos Arabic"/>
                <a:ea typeface="Childos Arabic"/>
                <a:cs typeface="Childos Arabic"/>
                <a:sym typeface="Childos Arabic"/>
              </a:rPr>
              <a:t>Overuse of </a:t>
            </a:r>
            <a:r>
              <a:rPr lang="en-US" sz="4599" b="true">
                <a:solidFill>
                  <a:srgbClr val="FFFFFF"/>
                </a:solidFill>
                <a:latin typeface="Childos Arabic Semi-Bold"/>
                <a:ea typeface="Childos Arabic Semi-Bold"/>
                <a:cs typeface="Childos Arabic Semi-Bold"/>
                <a:sym typeface="Childos Arabic Semi-Bold"/>
              </a:rPr>
              <a:t>Technology  </a:t>
            </a:r>
          </a:p>
          <a:p>
            <a:pPr algn="l">
              <a:lnSpc>
                <a:spcPts val="5979"/>
              </a:lnSpc>
            </a:pPr>
            <a:r>
              <a:rPr lang="en-US" sz="4599" b="true">
                <a:solidFill>
                  <a:srgbClr val="FFFFFF"/>
                </a:solidFill>
                <a:latin typeface="Childos Arabic Semi-Bold"/>
                <a:ea typeface="Childos Arabic Semi-Bold"/>
                <a:cs typeface="Childos Arabic Semi-Bold"/>
                <a:sym typeface="Childos Arabic Semi-Bold"/>
              </a:rPr>
              <a:t>Sudden Life Changes </a:t>
            </a:r>
          </a:p>
          <a:p>
            <a:pPr algn="l">
              <a:lnSpc>
                <a:spcPts val="5979"/>
              </a:lnSpc>
            </a:pPr>
            <a:r>
              <a:rPr lang="en-US" sz="4599" b="true">
                <a:solidFill>
                  <a:srgbClr val="FFFFFF"/>
                </a:solidFill>
                <a:latin typeface="Childos Arabic Semi-Bold"/>
                <a:ea typeface="Childos Arabic Semi-Bold"/>
                <a:cs typeface="Childos Arabic Semi-Bold"/>
                <a:sym typeface="Childos Arabic Semi-Bold"/>
              </a:rPr>
              <a:t>Grief or Loss </a:t>
            </a:r>
          </a:p>
          <a:p>
            <a:pPr algn="l">
              <a:lnSpc>
                <a:spcPts val="5979"/>
              </a:lnSpc>
            </a:pPr>
            <a:r>
              <a:rPr lang="en-US" sz="4599" b="true">
                <a:solidFill>
                  <a:srgbClr val="FFFFFF"/>
                </a:solidFill>
                <a:latin typeface="Childos Arabic Semi-Bold"/>
                <a:ea typeface="Childos Arabic Semi-Bold"/>
                <a:cs typeface="Childos Arabic Semi-Bold"/>
                <a:sym typeface="Childos Arabic Semi-Bold"/>
              </a:rPr>
              <a:t>Compromised Safety</a:t>
            </a:r>
          </a:p>
          <a:p>
            <a:pPr algn="l">
              <a:lnSpc>
                <a:spcPts val="5979"/>
              </a:lnSpc>
            </a:pPr>
            <a:r>
              <a:rPr lang="en-US" sz="4599" b="true">
                <a:solidFill>
                  <a:srgbClr val="FFFFFF"/>
                </a:solidFill>
                <a:latin typeface="Childos Arabic Semi-Bold"/>
                <a:ea typeface="Childos Arabic Semi-Bold"/>
                <a:cs typeface="Childos Arabic Semi-Bold"/>
                <a:sym typeface="Childos Arabic Semi-Bold"/>
              </a:rPr>
              <a:t> Past Trauma Triggers</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4914" t="-9608" r="0" b="-30277"/>
            </a:stretch>
          </a:blipFill>
        </p:spPr>
      </p:sp>
      <p:sp>
        <p:nvSpPr>
          <p:cNvPr name="Freeform 3" id="3"/>
          <p:cNvSpPr/>
          <p:nvPr/>
        </p:nvSpPr>
        <p:spPr>
          <a:xfrm flipH="false" flipV="false" rot="0">
            <a:off x="1645070" y="2898551"/>
            <a:ext cx="6866880" cy="6829425"/>
          </a:xfrm>
          <a:custGeom>
            <a:avLst/>
            <a:gdLst/>
            <a:ahLst/>
            <a:cxnLst/>
            <a:rect r="r" b="b" t="t" l="l"/>
            <a:pathLst>
              <a:path h="6829425" w="6866880">
                <a:moveTo>
                  <a:pt x="0" y="0"/>
                </a:moveTo>
                <a:lnTo>
                  <a:pt x="6866881" y="0"/>
                </a:lnTo>
                <a:lnTo>
                  <a:pt x="6866881" y="6829424"/>
                </a:lnTo>
                <a:lnTo>
                  <a:pt x="0" y="682942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9714141" y="2898551"/>
            <a:ext cx="6866880" cy="6829425"/>
          </a:xfrm>
          <a:custGeom>
            <a:avLst/>
            <a:gdLst/>
            <a:ahLst/>
            <a:cxnLst/>
            <a:rect r="r" b="b" t="t" l="l"/>
            <a:pathLst>
              <a:path h="6829425" w="6866880">
                <a:moveTo>
                  <a:pt x="0" y="0"/>
                </a:moveTo>
                <a:lnTo>
                  <a:pt x="6866881" y="0"/>
                </a:lnTo>
                <a:lnTo>
                  <a:pt x="6866881" y="6829424"/>
                </a:lnTo>
                <a:lnTo>
                  <a:pt x="0" y="682942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5" id="5"/>
          <p:cNvSpPr txBox="true"/>
          <p:nvPr/>
        </p:nvSpPr>
        <p:spPr>
          <a:xfrm rot="0">
            <a:off x="1872441" y="3290848"/>
            <a:ext cx="6214984" cy="6942749"/>
          </a:xfrm>
          <a:prstGeom prst="rect">
            <a:avLst/>
          </a:prstGeom>
        </p:spPr>
        <p:txBody>
          <a:bodyPr anchor="t" rtlCol="false" tIns="0" lIns="0" bIns="0" rIns="0">
            <a:spAutoFit/>
          </a:bodyPr>
          <a:lstStyle/>
          <a:p>
            <a:pPr algn="l" marL="716158" indent="-358079" lvl="1">
              <a:lnSpc>
                <a:spcPts val="4643"/>
              </a:lnSpc>
              <a:buFont typeface="Arial"/>
              <a:buChar char="•"/>
            </a:pPr>
            <a:r>
              <a:rPr lang="en-US" sz="3317">
                <a:solidFill>
                  <a:srgbClr val="FFFFFF"/>
                </a:solidFill>
                <a:latin typeface="Caveat Brush"/>
                <a:ea typeface="Caveat Brush"/>
                <a:cs typeface="Caveat Brush"/>
                <a:sym typeface="Caveat Brush"/>
              </a:rPr>
              <a:t>INCREASED RISK OF VIOLENCE</a:t>
            </a:r>
          </a:p>
          <a:p>
            <a:pPr algn="l" marL="716158" indent="-358079" lvl="1">
              <a:lnSpc>
                <a:spcPts val="4643"/>
              </a:lnSpc>
              <a:buFont typeface="Arial"/>
              <a:buChar char="•"/>
            </a:pPr>
            <a:r>
              <a:rPr lang="en-US" sz="3317">
                <a:solidFill>
                  <a:srgbClr val="FFFFFF"/>
                </a:solidFill>
                <a:latin typeface="Caveat Brush"/>
                <a:ea typeface="Caveat Brush"/>
                <a:cs typeface="Caveat Brush"/>
                <a:sym typeface="Caveat Brush"/>
              </a:rPr>
              <a:t> HINDERS EMOTIONAL REGULATION</a:t>
            </a:r>
          </a:p>
          <a:p>
            <a:pPr algn="l" marL="716158" indent="-358079" lvl="1">
              <a:lnSpc>
                <a:spcPts val="4643"/>
              </a:lnSpc>
              <a:buFont typeface="Arial"/>
              <a:buChar char="•"/>
            </a:pPr>
            <a:r>
              <a:rPr lang="en-US" sz="3317">
                <a:solidFill>
                  <a:srgbClr val="FFFFFF"/>
                </a:solidFill>
                <a:latin typeface="Caveat Brush"/>
                <a:ea typeface="Caveat Brush"/>
                <a:cs typeface="Caveat Brush"/>
                <a:sym typeface="Caveat Brush"/>
              </a:rPr>
              <a:t>IMPULSIVE OR RISKY DECISION-MAKING</a:t>
            </a:r>
          </a:p>
          <a:p>
            <a:pPr algn="l" marL="716158" indent="-358079" lvl="1">
              <a:lnSpc>
                <a:spcPts val="4643"/>
              </a:lnSpc>
              <a:buFont typeface="Arial"/>
              <a:buChar char="•"/>
            </a:pPr>
            <a:r>
              <a:rPr lang="en-US" sz="3317">
                <a:solidFill>
                  <a:srgbClr val="FFFFFF"/>
                </a:solidFill>
                <a:latin typeface="Caveat Brush"/>
                <a:ea typeface="Caveat Brush"/>
                <a:cs typeface="Caveat Brush"/>
                <a:sym typeface="Caveat Brush"/>
              </a:rPr>
              <a:t>IMPAIRS COGNITIVE FUNCTION TO PLAN OR PROBLEM SOLVE</a:t>
            </a:r>
          </a:p>
          <a:p>
            <a:pPr algn="l" marL="716158" indent="-358079" lvl="1">
              <a:lnSpc>
                <a:spcPts val="4643"/>
              </a:lnSpc>
              <a:buFont typeface="Arial"/>
              <a:buChar char="•"/>
            </a:pPr>
            <a:r>
              <a:rPr lang="en-US" sz="3317">
                <a:solidFill>
                  <a:srgbClr val="FFFFFF"/>
                </a:solidFill>
                <a:latin typeface="Caveat Brush"/>
                <a:ea typeface="Caveat Brush"/>
                <a:cs typeface="Caveat Brush"/>
                <a:sym typeface="Caveat Brush"/>
              </a:rPr>
              <a:t>COMPROMISES SITUATIONAL AWARENESS </a:t>
            </a:r>
          </a:p>
          <a:p>
            <a:pPr algn="l" marL="716158" indent="-358079" lvl="1">
              <a:lnSpc>
                <a:spcPts val="4643"/>
              </a:lnSpc>
              <a:buFont typeface="Arial"/>
              <a:buChar char="•"/>
            </a:pPr>
            <a:r>
              <a:rPr lang="en-US" sz="3317">
                <a:solidFill>
                  <a:srgbClr val="FFFFFF"/>
                </a:solidFill>
                <a:latin typeface="Caveat Brush"/>
                <a:ea typeface="Caveat Brush"/>
                <a:cs typeface="Caveat Brush"/>
                <a:sym typeface="Caveat Brush"/>
              </a:rPr>
              <a:t>INCREASES LACK OF JUDGEMENT</a:t>
            </a:r>
          </a:p>
          <a:p>
            <a:pPr algn="l" marL="716158" indent="-358079" lvl="1">
              <a:lnSpc>
                <a:spcPts val="4643"/>
              </a:lnSpc>
              <a:buFont typeface="Arial"/>
              <a:buChar char="•"/>
            </a:pPr>
            <a:r>
              <a:rPr lang="en-US" sz="3317">
                <a:solidFill>
                  <a:srgbClr val="FFFFFF"/>
                </a:solidFill>
                <a:latin typeface="Caveat Brush"/>
                <a:ea typeface="Caveat Brush"/>
                <a:cs typeface="Caveat Brush"/>
                <a:sym typeface="Caveat Brush"/>
              </a:rPr>
              <a:t>IMPACTS PHYSICAL HEALTH</a:t>
            </a:r>
          </a:p>
          <a:p>
            <a:pPr algn="l">
              <a:lnSpc>
                <a:spcPts val="4794"/>
              </a:lnSpc>
            </a:pPr>
          </a:p>
          <a:p>
            <a:pPr algn="ctr">
              <a:lnSpc>
                <a:spcPts val="4041"/>
              </a:lnSpc>
              <a:spcBef>
                <a:spcPct val="0"/>
              </a:spcBef>
            </a:pPr>
          </a:p>
        </p:txBody>
      </p:sp>
      <p:grpSp>
        <p:nvGrpSpPr>
          <p:cNvPr name="Group 6" id="6"/>
          <p:cNvGrpSpPr/>
          <p:nvPr/>
        </p:nvGrpSpPr>
        <p:grpSpPr>
          <a:xfrm rot="244145">
            <a:off x="8350322" y="-355642"/>
            <a:ext cx="6352634" cy="3771832"/>
            <a:chOff x="0" y="0"/>
            <a:chExt cx="8470179" cy="5029109"/>
          </a:xfrm>
        </p:grpSpPr>
        <p:sp>
          <p:nvSpPr>
            <p:cNvPr name="Freeform 7" id="7"/>
            <p:cNvSpPr/>
            <p:nvPr/>
          </p:nvSpPr>
          <p:spPr>
            <a:xfrm flipH="false" flipV="false" rot="-278853">
              <a:off x="230706" y="1718057"/>
              <a:ext cx="8131849" cy="2986516"/>
            </a:xfrm>
            <a:custGeom>
              <a:avLst/>
              <a:gdLst/>
              <a:ahLst/>
              <a:cxnLst/>
              <a:rect r="r" b="b" t="t" l="l"/>
              <a:pathLst>
                <a:path h="2986516" w="8131849">
                  <a:moveTo>
                    <a:pt x="0" y="0"/>
                  </a:moveTo>
                  <a:lnTo>
                    <a:pt x="8131849" y="0"/>
                  </a:lnTo>
                  <a:lnTo>
                    <a:pt x="8131849" y="2986515"/>
                  </a:lnTo>
                  <a:lnTo>
                    <a:pt x="0" y="2986515"/>
                  </a:lnTo>
                  <a:lnTo>
                    <a:pt x="0" y="0"/>
                  </a:lnTo>
                  <a:close/>
                </a:path>
              </a:pathLst>
            </a:custGeom>
            <a:blipFill>
              <a:blip r:embed="rId7"/>
              <a:stretch>
                <a:fillRect l="-33561" t="0" r="-39267" b="0"/>
              </a:stretch>
            </a:blipFill>
          </p:spPr>
        </p:sp>
        <p:sp>
          <p:nvSpPr>
            <p:cNvPr name="Freeform 8" id="8"/>
            <p:cNvSpPr/>
            <p:nvPr/>
          </p:nvSpPr>
          <p:spPr>
            <a:xfrm flipH="false" flipV="false" rot="10516286">
              <a:off x="109258" y="330093"/>
              <a:ext cx="8131849" cy="2986516"/>
            </a:xfrm>
            <a:custGeom>
              <a:avLst/>
              <a:gdLst/>
              <a:ahLst/>
              <a:cxnLst/>
              <a:rect r="r" b="b" t="t" l="l"/>
              <a:pathLst>
                <a:path h="2986516" w="8131849">
                  <a:moveTo>
                    <a:pt x="0" y="0"/>
                  </a:moveTo>
                  <a:lnTo>
                    <a:pt x="8131849" y="0"/>
                  </a:lnTo>
                  <a:lnTo>
                    <a:pt x="8131849" y="2986516"/>
                  </a:lnTo>
                  <a:lnTo>
                    <a:pt x="0" y="2986516"/>
                  </a:lnTo>
                  <a:lnTo>
                    <a:pt x="0" y="0"/>
                  </a:lnTo>
                  <a:close/>
                </a:path>
              </a:pathLst>
            </a:custGeom>
            <a:blipFill>
              <a:blip r:embed="rId7"/>
              <a:stretch>
                <a:fillRect l="-33561" t="0" r="-39267" b="0"/>
              </a:stretch>
            </a:blipFill>
          </p:spPr>
        </p:sp>
      </p:grpSp>
      <p:sp>
        <p:nvSpPr>
          <p:cNvPr name="TextBox 9" id="9"/>
          <p:cNvSpPr txBox="true"/>
          <p:nvPr/>
        </p:nvSpPr>
        <p:spPr>
          <a:xfrm rot="18520">
            <a:off x="7584392" y="883901"/>
            <a:ext cx="7128484" cy="1530683"/>
          </a:xfrm>
          <a:prstGeom prst="rect">
            <a:avLst/>
          </a:prstGeom>
        </p:spPr>
        <p:txBody>
          <a:bodyPr anchor="t" rtlCol="false" tIns="0" lIns="0" bIns="0" rIns="0">
            <a:spAutoFit/>
          </a:bodyPr>
          <a:lstStyle/>
          <a:p>
            <a:pPr algn="ctr">
              <a:lnSpc>
                <a:spcPts val="11513"/>
              </a:lnSpc>
            </a:pPr>
            <a:r>
              <a:rPr lang="en-US" sz="11513" spc="253">
                <a:solidFill>
                  <a:srgbClr val="000000"/>
                </a:solidFill>
                <a:latin typeface="Caveat Brush"/>
                <a:ea typeface="Caveat Brush"/>
                <a:cs typeface="Caveat Brush"/>
                <a:sym typeface="Caveat Brush"/>
              </a:rPr>
              <a:t>ABUSE</a:t>
            </a:r>
          </a:p>
        </p:txBody>
      </p:sp>
      <p:grpSp>
        <p:nvGrpSpPr>
          <p:cNvPr name="Group 10" id="10"/>
          <p:cNvGrpSpPr/>
          <p:nvPr/>
        </p:nvGrpSpPr>
        <p:grpSpPr>
          <a:xfrm rot="236496">
            <a:off x="3423923" y="-335438"/>
            <a:ext cx="5380258" cy="3194491"/>
            <a:chOff x="0" y="0"/>
            <a:chExt cx="7173678" cy="4259321"/>
          </a:xfrm>
        </p:grpSpPr>
        <p:sp>
          <p:nvSpPr>
            <p:cNvPr name="Freeform 11" id="11"/>
            <p:cNvSpPr/>
            <p:nvPr/>
          </p:nvSpPr>
          <p:spPr>
            <a:xfrm flipH="false" flipV="false" rot="-278853">
              <a:off x="195392" y="1455080"/>
              <a:ext cx="6887135" cy="2529380"/>
            </a:xfrm>
            <a:custGeom>
              <a:avLst/>
              <a:gdLst/>
              <a:ahLst/>
              <a:cxnLst/>
              <a:rect r="r" b="b" t="t" l="l"/>
              <a:pathLst>
                <a:path h="2529380" w="6887135">
                  <a:moveTo>
                    <a:pt x="0" y="0"/>
                  </a:moveTo>
                  <a:lnTo>
                    <a:pt x="6887135" y="0"/>
                  </a:lnTo>
                  <a:lnTo>
                    <a:pt x="6887135" y="2529380"/>
                  </a:lnTo>
                  <a:lnTo>
                    <a:pt x="0" y="2529380"/>
                  </a:lnTo>
                  <a:lnTo>
                    <a:pt x="0" y="0"/>
                  </a:lnTo>
                  <a:close/>
                </a:path>
              </a:pathLst>
            </a:custGeom>
            <a:blipFill>
              <a:blip r:embed="rId8"/>
              <a:stretch>
                <a:fillRect l="-33561" t="0" r="-39267" b="0"/>
              </a:stretch>
            </a:blipFill>
          </p:spPr>
        </p:sp>
        <p:sp>
          <p:nvSpPr>
            <p:cNvPr name="Freeform 12" id="12"/>
            <p:cNvSpPr/>
            <p:nvPr/>
          </p:nvSpPr>
          <p:spPr>
            <a:xfrm flipH="false" flipV="false" rot="10516286">
              <a:off x="92535" y="279567"/>
              <a:ext cx="6887135" cy="2529380"/>
            </a:xfrm>
            <a:custGeom>
              <a:avLst/>
              <a:gdLst/>
              <a:ahLst/>
              <a:cxnLst/>
              <a:rect r="r" b="b" t="t" l="l"/>
              <a:pathLst>
                <a:path h="2529380" w="6887135">
                  <a:moveTo>
                    <a:pt x="0" y="0"/>
                  </a:moveTo>
                  <a:lnTo>
                    <a:pt x="6887134" y="0"/>
                  </a:lnTo>
                  <a:lnTo>
                    <a:pt x="6887134" y="2529380"/>
                  </a:lnTo>
                  <a:lnTo>
                    <a:pt x="0" y="2529380"/>
                  </a:lnTo>
                  <a:lnTo>
                    <a:pt x="0" y="0"/>
                  </a:lnTo>
                  <a:close/>
                </a:path>
              </a:pathLst>
            </a:custGeom>
            <a:blipFill>
              <a:blip r:embed="rId8"/>
              <a:stretch>
                <a:fillRect l="-33561" t="0" r="-39267" b="0"/>
              </a:stretch>
            </a:blipFill>
          </p:spPr>
        </p:sp>
      </p:grpSp>
      <p:sp>
        <p:nvSpPr>
          <p:cNvPr name="TextBox 13" id="13"/>
          <p:cNvSpPr txBox="true"/>
          <p:nvPr/>
        </p:nvSpPr>
        <p:spPr>
          <a:xfrm rot="71225">
            <a:off x="3141677" y="783711"/>
            <a:ext cx="5611062" cy="1118084"/>
          </a:xfrm>
          <a:prstGeom prst="rect">
            <a:avLst/>
          </a:prstGeom>
        </p:spPr>
        <p:txBody>
          <a:bodyPr anchor="t" rtlCol="false" tIns="0" lIns="0" bIns="0" rIns="0">
            <a:spAutoFit/>
          </a:bodyPr>
          <a:lstStyle/>
          <a:p>
            <a:pPr algn="ctr">
              <a:lnSpc>
                <a:spcPts val="8466"/>
              </a:lnSpc>
            </a:pPr>
            <a:r>
              <a:rPr lang="en-US" sz="8466">
                <a:solidFill>
                  <a:srgbClr val="FFFFFF"/>
                </a:solidFill>
                <a:latin typeface="Caveat Brush"/>
                <a:ea typeface="Caveat Brush"/>
                <a:cs typeface="Caveat Brush"/>
                <a:sym typeface="Caveat Brush"/>
              </a:rPr>
              <a:t>SUBSTANCE</a:t>
            </a:r>
          </a:p>
        </p:txBody>
      </p:sp>
      <p:sp>
        <p:nvSpPr>
          <p:cNvPr name="Freeform 14" id="14"/>
          <p:cNvSpPr/>
          <p:nvPr/>
        </p:nvSpPr>
        <p:spPr>
          <a:xfrm flipH="true" flipV="true" rot="1865233">
            <a:off x="170840" y="442532"/>
            <a:ext cx="3677364" cy="2213105"/>
          </a:xfrm>
          <a:custGeom>
            <a:avLst/>
            <a:gdLst/>
            <a:ahLst/>
            <a:cxnLst/>
            <a:rect r="r" b="b" t="t" l="l"/>
            <a:pathLst>
              <a:path h="2213105" w="3677364">
                <a:moveTo>
                  <a:pt x="3677365" y="2213104"/>
                </a:moveTo>
                <a:lnTo>
                  <a:pt x="0" y="2213104"/>
                </a:lnTo>
                <a:lnTo>
                  <a:pt x="0" y="0"/>
                </a:lnTo>
                <a:lnTo>
                  <a:pt x="3677365" y="0"/>
                </a:lnTo>
                <a:lnTo>
                  <a:pt x="3677365" y="2213104"/>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5" id="15"/>
          <p:cNvSpPr/>
          <p:nvPr/>
        </p:nvSpPr>
        <p:spPr>
          <a:xfrm flipH="false" flipV="true" rot="-1105169">
            <a:off x="14135178" y="620137"/>
            <a:ext cx="3677364" cy="2213105"/>
          </a:xfrm>
          <a:custGeom>
            <a:avLst/>
            <a:gdLst/>
            <a:ahLst/>
            <a:cxnLst/>
            <a:rect r="r" b="b" t="t" l="l"/>
            <a:pathLst>
              <a:path h="2213105" w="3677364">
                <a:moveTo>
                  <a:pt x="0" y="2213105"/>
                </a:moveTo>
                <a:lnTo>
                  <a:pt x="3677365" y="2213105"/>
                </a:lnTo>
                <a:lnTo>
                  <a:pt x="3677365" y="0"/>
                </a:lnTo>
                <a:lnTo>
                  <a:pt x="0" y="0"/>
                </a:lnTo>
                <a:lnTo>
                  <a:pt x="0" y="2213105"/>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6" id="16"/>
          <p:cNvSpPr txBox="true"/>
          <p:nvPr/>
        </p:nvSpPr>
        <p:spPr>
          <a:xfrm rot="0">
            <a:off x="9848832" y="3379431"/>
            <a:ext cx="6444330" cy="6943037"/>
          </a:xfrm>
          <a:prstGeom prst="rect">
            <a:avLst/>
          </a:prstGeom>
        </p:spPr>
        <p:txBody>
          <a:bodyPr anchor="t" rtlCol="false" tIns="0" lIns="0" bIns="0" rIns="0">
            <a:spAutoFit/>
          </a:bodyPr>
          <a:lstStyle/>
          <a:p>
            <a:pPr algn="l" marL="718950" indent="-359475" lvl="1">
              <a:lnSpc>
                <a:spcPts val="4662"/>
              </a:lnSpc>
              <a:buFont typeface="Arial"/>
              <a:buChar char="•"/>
            </a:pPr>
            <a:r>
              <a:rPr lang="en-US" sz="3330">
                <a:solidFill>
                  <a:srgbClr val="FFFFFF"/>
                </a:solidFill>
                <a:latin typeface="Caveat Brush"/>
                <a:ea typeface="Caveat Brush"/>
                <a:cs typeface="Caveat Brush"/>
                <a:sym typeface="Caveat Brush"/>
              </a:rPr>
              <a:t>INTERFERES WITH POSITIVE COPING STRATEGIES</a:t>
            </a:r>
          </a:p>
          <a:p>
            <a:pPr algn="l" marL="718950" indent="-359475" lvl="1">
              <a:lnSpc>
                <a:spcPts val="4662"/>
              </a:lnSpc>
              <a:buFont typeface="Arial"/>
              <a:buChar char="•"/>
            </a:pPr>
            <a:r>
              <a:rPr lang="en-US" sz="3330">
                <a:solidFill>
                  <a:srgbClr val="FFFFFF"/>
                </a:solidFill>
                <a:latin typeface="Caveat Brush"/>
                <a:ea typeface="Caveat Brush"/>
                <a:cs typeface="Caveat Brush"/>
                <a:sym typeface="Caveat Brush"/>
              </a:rPr>
              <a:t>Traumatic Memory Escalation</a:t>
            </a:r>
          </a:p>
          <a:p>
            <a:pPr algn="l" marL="718950" indent="-359475" lvl="1">
              <a:lnSpc>
                <a:spcPts val="4662"/>
              </a:lnSpc>
              <a:buFont typeface="Arial"/>
              <a:buChar char="•"/>
            </a:pPr>
            <a:r>
              <a:rPr lang="en-US" sz="3330">
                <a:solidFill>
                  <a:srgbClr val="FFFFFF"/>
                </a:solidFill>
                <a:latin typeface="Caveat Brush"/>
                <a:ea typeface="Caveat Brush"/>
                <a:cs typeface="Caveat Brush"/>
                <a:sym typeface="Caveat Brush"/>
              </a:rPr>
              <a:t>Increases Isolation, Withdrawal &amp; Loneliness </a:t>
            </a:r>
          </a:p>
          <a:p>
            <a:pPr algn="l" marL="718950" indent="-359475" lvl="1">
              <a:lnSpc>
                <a:spcPts val="4662"/>
              </a:lnSpc>
              <a:buFont typeface="Arial"/>
              <a:buChar char="•"/>
            </a:pPr>
            <a:r>
              <a:rPr lang="en-US" sz="3330">
                <a:solidFill>
                  <a:srgbClr val="FFFFFF"/>
                </a:solidFill>
                <a:latin typeface="Caveat Brush"/>
                <a:ea typeface="Caveat Brush"/>
                <a:cs typeface="Caveat Brush"/>
                <a:sym typeface="Caveat Brush"/>
              </a:rPr>
              <a:t>Legal Consequences (criminal charges, fines) </a:t>
            </a:r>
          </a:p>
          <a:p>
            <a:pPr algn="l" marL="718950" indent="-359475" lvl="1">
              <a:lnSpc>
                <a:spcPts val="4662"/>
              </a:lnSpc>
              <a:buFont typeface="Arial"/>
              <a:buChar char="•"/>
            </a:pPr>
            <a:r>
              <a:rPr lang="en-US" sz="3330">
                <a:solidFill>
                  <a:srgbClr val="FFFFFF"/>
                </a:solidFill>
                <a:latin typeface="Caveat Brush"/>
                <a:ea typeface="Caveat Brush"/>
                <a:cs typeface="Caveat Brush"/>
                <a:sym typeface="Caveat Brush"/>
              </a:rPr>
              <a:t>Financial Strain (Maintaining a habit can be expensive causing financial instability)</a:t>
            </a:r>
          </a:p>
          <a:p>
            <a:pPr algn="l">
              <a:lnSpc>
                <a:spcPts val="4524"/>
              </a:lnSpc>
            </a:pPr>
          </a:p>
          <a:p>
            <a:pPr algn="ctr">
              <a:lnSpc>
                <a:spcPts val="3813"/>
              </a:lnSpc>
              <a:spcBef>
                <a:spcPct val="0"/>
              </a:spcBef>
            </a:pP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4914" t="-9608" r="0" b="-30277"/>
            </a:stretch>
          </a:blipFill>
        </p:spPr>
      </p:sp>
      <p:sp>
        <p:nvSpPr>
          <p:cNvPr name="Freeform 3" id="3"/>
          <p:cNvSpPr/>
          <p:nvPr/>
        </p:nvSpPr>
        <p:spPr>
          <a:xfrm flipH="false" flipV="false" rot="0">
            <a:off x="1645070" y="2898551"/>
            <a:ext cx="6866880" cy="6829425"/>
          </a:xfrm>
          <a:custGeom>
            <a:avLst/>
            <a:gdLst/>
            <a:ahLst/>
            <a:cxnLst/>
            <a:rect r="r" b="b" t="t" l="l"/>
            <a:pathLst>
              <a:path h="6829425" w="6866880">
                <a:moveTo>
                  <a:pt x="0" y="0"/>
                </a:moveTo>
                <a:lnTo>
                  <a:pt x="6866881" y="0"/>
                </a:lnTo>
                <a:lnTo>
                  <a:pt x="6866881" y="6829424"/>
                </a:lnTo>
                <a:lnTo>
                  <a:pt x="0" y="682942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9714141" y="2898551"/>
            <a:ext cx="6866880" cy="6829425"/>
          </a:xfrm>
          <a:custGeom>
            <a:avLst/>
            <a:gdLst/>
            <a:ahLst/>
            <a:cxnLst/>
            <a:rect r="r" b="b" t="t" l="l"/>
            <a:pathLst>
              <a:path h="6829425" w="6866880">
                <a:moveTo>
                  <a:pt x="0" y="0"/>
                </a:moveTo>
                <a:lnTo>
                  <a:pt x="6866881" y="0"/>
                </a:lnTo>
                <a:lnTo>
                  <a:pt x="6866881" y="6829424"/>
                </a:lnTo>
                <a:lnTo>
                  <a:pt x="0" y="682942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5" id="5"/>
          <p:cNvSpPr txBox="true"/>
          <p:nvPr/>
        </p:nvSpPr>
        <p:spPr>
          <a:xfrm rot="0">
            <a:off x="2009522" y="3290848"/>
            <a:ext cx="6069051" cy="8750720"/>
          </a:xfrm>
          <a:prstGeom prst="rect">
            <a:avLst/>
          </a:prstGeom>
        </p:spPr>
        <p:txBody>
          <a:bodyPr anchor="t" rtlCol="false" tIns="0" lIns="0" bIns="0" rIns="0">
            <a:spAutoFit/>
          </a:bodyPr>
          <a:lstStyle/>
          <a:p>
            <a:pPr algn="l" marL="718947" indent="-359473" lvl="1">
              <a:lnSpc>
                <a:spcPts val="4661"/>
              </a:lnSpc>
              <a:buFont typeface="Arial"/>
              <a:buChar char="•"/>
            </a:pPr>
            <a:r>
              <a:rPr lang="en-US" sz="3329">
                <a:solidFill>
                  <a:srgbClr val="FFFFFF"/>
                </a:solidFill>
                <a:latin typeface="Caveat Brush"/>
                <a:ea typeface="Caveat Brush"/>
                <a:cs typeface="Caveat Brush"/>
                <a:sym typeface="Caveat Brush"/>
              </a:rPr>
              <a:t>EMOTIONAL INSTABILITY </a:t>
            </a:r>
          </a:p>
          <a:p>
            <a:pPr algn="l" marL="718947" indent="-359473" lvl="1">
              <a:lnSpc>
                <a:spcPts val="4661"/>
              </a:lnSpc>
              <a:buFont typeface="Arial"/>
              <a:buChar char="•"/>
            </a:pPr>
            <a:r>
              <a:rPr lang="en-US" sz="3329">
                <a:solidFill>
                  <a:srgbClr val="FFFFFF"/>
                </a:solidFill>
                <a:latin typeface="Caveat Brush"/>
                <a:ea typeface="Caveat Brush"/>
                <a:cs typeface="Caveat Brush"/>
                <a:sym typeface="Caveat Brush"/>
              </a:rPr>
              <a:t>Psychotic symptoms </a:t>
            </a:r>
          </a:p>
          <a:p>
            <a:pPr algn="l" marL="718947" indent="-359473" lvl="1">
              <a:lnSpc>
                <a:spcPts val="4661"/>
              </a:lnSpc>
              <a:buFont typeface="Arial"/>
              <a:buChar char="•"/>
            </a:pPr>
            <a:r>
              <a:rPr lang="en-US" sz="3329">
                <a:solidFill>
                  <a:srgbClr val="FFFFFF"/>
                </a:solidFill>
                <a:latin typeface="Caveat Brush"/>
                <a:ea typeface="Caveat Brush"/>
                <a:cs typeface="Caveat Brush"/>
                <a:sym typeface="Caveat Brush"/>
              </a:rPr>
              <a:t>IMPAIRED COGNITIVE FUNCTION TO PROBLEM SOLVE AND MAKE DECISIONS</a:t>
            </a:r>
          </a:p>
          <a:p>
            <a:pPr algn="l" marL="718947" indent="-359473" lvl="1">
              <a:lnSpc>
                <a:spcPts val="4661"/>
              </a:lnSpc>
              <a:buFont typeface="Arial"/>
              <a:buChar char="•"/>
            </a:pPr>
            <a:r>
              <a:rPr lang="en-US" sz="3329">
                <a:solidFill>
                  <a:srgbClr val="FFFFFF"/>
                </a:solidFill>
                <a:latin typeface="Caveat Brush"/>
                <a:ea typeface="Caveat Brush"/>
                <a:cs typeface="Caveat Brush"/>
                <a:sym typeface="Caveat Brush"/>
              </a:rPr>
              <a:t>INCREASED STRESS</a:t>
            </a:r>
          </a:p>
          <a:p>
            <a:pPr algn="l" marL="718947" indent="-359473" lvl="1">
              <a:lnSpc>
                <a:spcPts val="4661"/>
              </a:lnSpc>
              <a:buFont typeface="Arial"/>
              <a:buChar char="•"/>
            </a:pPr>
            <a:r>
              <a:rPr lang="en-US" sz="3329">
                <a:solidFill>
                  <a:srgbClr val="FFFFFF"/>
                </a:solidFill>
                <a:latin typeface="Caveat Brush"/>
                <a:ea typeface="Caveat Brush"/>
                <a:cs typeface="Caveat Brush"/>
                <a:sym typeface="Caveat Brush"/>
              </a:rPr>
              <a:t>IMPAIRED JUDGMENT AND RISKY BEHAVIORS  </a:t>
            </a:r>
          </a:p>
          <a:p>
            <a:pPr algn="l" marL="718947" indent="-359473" lvl="1">
              <a:lnSpc>
                <a:spcPts val="4661"/>
              </a:lnSpc>
              <a:buFont typeface="Arial"/>
              <a:buChar char="•"/>
            </a:pPr>
            <a:r>
              <a:rPr lang="en-US" sz="3329">
                <a:solidFill>
                  <a:srgbClr val="FFFFFF"/>
                </a:solidFill>
                <a:latin typeface="Caveat Brush"/>
                <a:ea typeface="Caveat Brush"/>
                <a:cs typeface="Caveat Brush"/>
                <a:sym typeface="Caveat Brush"/>
              </a:rPr>
              <a:t>PHYSICAL HEALTH IMPACT</a:t>
            </a:r>
          </a:p>
          <a:p>
            <a:pPr algn="l" marL="718947" indent="-359473" lvl="1">
              <a:lnSpc>
                <a:spcPts val="4661"/>
              </a:lnSpc>
              <a:buFont typeface="Arial"/>
              <a:buChar char="•"/>
            </a:pPr>
            <a:r>
              <a:rPr lang="en-US" sz="3329">
                <a:solidFill>
                  <a:srgbClr val="FFFFFF"/>
                </a:solidFill>
                <a:latin typeface="Caveat Brush"/>
                <a:ea typeface="Caveat Brush"/>
                <a:cs typeface="Caveat Brush"/>
                <a:sym typeface="Caveat Brush"/>
              </a:rPr>
              <a:t>INTERFERENCE WITH COPING </a:t>
            </a:r>
          </a:p>
          <a:p>
            <a:pPr algn="l" marL="718947" indent="-359473" lvl="1">
              <a:lnSpc>
                <a:spcPts val="4661"/>
              </a:lnSpc>
              <a:buFont typeface="Arial"/>
              <a:buChar char="•"/>
            </a:pPr>
          </a:p>
          <a:p>
            <a:pPr algn="l">
              <a:lnSpc>
                <a:spcPts val="4643"/>
              </a:lnSpc>
            </a:pPr>
          </a:p>
          <a:p>
            <a:pPr algn="l">
              <a:lnSpc>
                <a:spcPts val="4643"/>
              </a:lnSpc>
            </a:pPr>
          </a:p>
          <a:p>
            <a:pPr algn="l">
              <a:lnSpc>
                <a:spcPts val="4794"/>
              </a:lnSpc>
            </a:pPr>
          </a:p>
          <a:p>
            <a:pPr algn="ctr">
              <a:lnSpc>
                <a:spcPts val="4041"/>
              </a:lnSpc>
              <a:spcBef>
                <a:spcPct val="0"/>
              </a:spcBef>
            </a:pPr>
          </a:p>
        </p:txBody>
      </p:sp>
      <p:grpSp>
        <p:nvGrpSpPr>
          <p:cNvPr name="Group 6" id="6"/>
          <p:cNvGrpSpPr/>
          <p:nvPr/>
        </p:nvGrpSpPr>
        <p:grpSpPr>
          <a:xfrm rot="244145">
            <a:off x="8350322" y="-355642"/>
            <a:ext cx="6352634" cy="3771832"/>
            <a:chOff x="0" y="0"/>
            <a:chExt cx="8470179" cy="5029109"/>
          </a:xfrm>
        </p:grpSpPr>
        <p:sp>
          <p:nvSpPr>
            <p:cNvPr name="Freeform 7" id="7"/>
            <p:cNvSpPr/>
            <p:nvPr/>
          </p:nvSpPr>
          <p:spPr>
            <a:xfrm flipH="false" flipV="false" rot="-278853">
              <a:off x="230706" y="1718057"/>
              <a:ext cx="8131849" cy="2986516"/>
            </a:xfrm>
            <a:custGeom>
              <a:avLst/>
              <a:gdLst/>
              <a:ahLst/>
              <a:cxnLst/>
              <a:rect r="r" b="b" t="t" l="l"/>
              <a:pathLst>
                <a:path h="2986516" w="8131849">
                  <a:moveTo>
                    <a:pt x="0" y="0"/>
                  </a:moveTo>
                  <a:lnTo>
                    <a:pt x="8131849" y="0"/>
                  </a:lnTo>
                  <a:lnTo>
                    <a:pt x="8131849" y="2986515"/>
                  </a:lnTo>
                  <a:lnTo>
                    <a:pt x="0" y="2986515"/>
                  </a:lnTo>
                  <a:lnTo>
                    <a:pt x="0" y="0"/>
                  </a:lnTo>
                  <a:close/>
                </a:path>
              </a:pathLst>
            </a:custGeom>
            <a:blipFill>
              <a:blip r:embed="rId7"/>
              <a:stretch>
                <a:fillRect l="-33561" t="0" r="-39267" b="0"/>
              </a:stretch>
            </a:blipFill>
          </p:spPr>
        </p:sp>
        <p:sp>
          <p:nvSpPr>
            <p:cNvPr name="Freeform 8" id="8"/>
            <p:cNvSpPr/>
            <p:nvPr/>
          </p:nvSpPr>
          <p:spPr>
            <a:xfrm flipH="false" flipV="false" rot="10516286">
              <a:off x="109258" y="330093"/>
              <a:ext cx="8131849" cy="2986516"/>
            </a:xfrm>
            <a:custGeom>
              <a:avLst/>
              <a:gdLst/>
              <a:ahLst/>
              <a:cxnLst/>
              <a:rect r="r" b="b" t="t" l="l"/>
              <a:pathLst>
                <a:path h="2986516" w="8131849">
                  <a:moveTo>
                    <a:pt x="0" y="0"/>
                  </a:moveTo>
                  <a:lnTo>
                    <a:pt x="8131849" y="0"/>
                  </a:lnTo>
                  <a:lnTo>
                    <a:pt x="8131849" y="2986516"/>
                  </a:lnTo>
                  <a:lnTo>
                    <a:pt x="0" y="2986516"/>
                  </a:lnTo>
                  <a:lnTo>
                    <a:pt x="0" y="0"/>
                  </a:lnTo>
                  <a:close/>
                </a:path>
              </a:pathLst>
            </a:custGeom>
            <a:blipFill>
              <a:blip r:embed="rId7"/>
              <a:stretch>
                <a:fillRect l="-33561" t="0" r="-39267" b="0"/>
              </a:stretch>
            </a:blipFill>
          </p:spPr>
        </p:sp>
      </p:grpSp>
      <p:sp>
        <p:nvSpPr>
          <p:cNvPr name="TextBox 9" id="9"/>
          <p:cNvSpPr txBox="true"/>
          <p:nvPr/>
        </p:nvSpPr>
        <p:spPr>
          <a:xfrm rot="18520">
            <a:off x="7584392" y="883901"/>
            <a:ext cx="7128484" cy="1530683"/>
          </a:xfrm>
          <a:prstGeom prst="rect">
            <a:avLst/>
          </a:prstGeom>
        </p:spPr>
        <p:txBody>
          <a:bodyPr anchor="t" rtlCol="false" tIns="0" lIns="0" bIns="0" rIns="0">
            <a:spAutoFit/>
          </a:bodyPr>
          <a:lstStyle/>
          <a:p>
            <a:pPr algn="ctr">
              <a:lnSpc>
                <a:spcPts val="11513"/>
              </a:lnSpc>
            </a:pPr>
            <a:r>
              <a:rPr lang="en-US" sz="11513" spc="253">
                <a:solidFill>
                  <a:srgbClr val="000000"/>
                </a:solidFill>
                <a:latin typeface="Caveat Brush"/>
                <a:ea typeface="Caveat Brush"/>
                <a:cs typeface="Caveat Brush"/>
                <a:sym typeface="Caveat Brush"/>
              </a:rPr>
              <a:t>SLEEP</a:t>
            </a:r>
          </a:p>
        </p:txBody>
      </p:sp>
      <p:grpSp>
        <p:nvGrpSpPr>
          <p:cNvPr name="Group 10" id="10"/>
          <p:cNvGrpSpPr/>
          <p:nvPr/>
        </p:nvGrpSpPr>
        <p:grpSpPr>
          <a:xfrm rot="236496">
            <a:off x="3423923" y="-335438"/>
            <a:ext cx="5380258" cy="3194491"/>
            <a:chOff x="0" y="0"/>
            <a:chExt cx="7173678" cy="4259321"/>
          </a:xfrm>
        </p:grpSpPr>
        <p:sp>
          <p:nvSpPr>
            <p:cNvPr name="Freeform 11" id="11"/>
            <p:cNvSpPr/>
            <p:nvPr/>
          </p:nvSpPr>
          <p:spPr>
            <a:xfrm flipH="false" flipV="false" rot="-278853">
              <a:off x="195392" y="1455080"/>
              <a:ext cx="6887135" cy="2529380"/>
            </a:xfrm>
            <a:custGeom>
              <a:avLst/>
              <a:gdLst/>
              <a:ahLst/>
              <a:cxnLst/>
              <a:rect r="r" b="b" t="t" l="l"/>
              <a:pathLst>
                <a:path h="2529380" w="6887135">
                  <a:moveTo>
                    <a:pt x="0" y="0"/>
                  </a:moveTo>
                  <a:lnTo>
                    <a:pt x="6887135" y="0"/>
                  </a:lnTo>
                  <a:lnTo>
                    <a:pt x="6887135" y="2529380"/>
                  </a:lnTo>
                  <a:lnTo>
                    <a:pt x="0" y="2529380"/>
                  </a:lnTo>
                  <a:lnTo>
                    <a:pt x="0" y="0"/>
                  </a:lnTo>
                  <a:close/>
                </a:path>
              </a:pathLst>
            </a:custGeom>
            <a:blipFill>
              <a:blip r:embed="rId8"/>
              <a:stretch>
                <a:fillRect l="-33561" t="0" r="-39267" b="0"/>
              </a:stretch>
            </a:blipFill>
          </p:spPr>
        </p:sp>
        <p:sp>
          <p:nvSpPr>
            <p:cNvPr name="Freeform 12" id="12"/>
            <p:cNvSpPr/>
            <p:nvPr/>
          </p:nvSpPr>
          <p:spPr>
            <a:xfrm flipH="false" flipV="false" rot="10516286">
              <a:off x="92535" y="279567"/>
              <a:ext cx="6887135" cy="2529380"/>
            </a:xfrm>
            <a:custGeom>
              <a:avLst/>
              <a:gdLst/>
              <a:ahLst/>
              <a:cxnLst/>
              <a:rect r="r" b="b" t="t" l="l"/>
              <a:pathLst>
                <a:path h="2529380" w="6887135">
                  <a:moveTo>
                    <a:pt x="0" y="0"/>
                  </a:moveTo>
                  <a:lnTo>
                    <a:pt x="6887134" y="0"/>
                  </a:lnTo>
                  <a:lnTo>
                    <a:pt x="6887134" y="2529380"/>
                  </a:lnTo>
                  <a:lnTo>
                    <a:pt x="0" y="2529380"/>
                  </a:lnTo>
                  <a:lnTo>
                    <a:pt x="0" y="0"/>
                  </a:lnTo>
                  <a:close/>
                </a:path>
              </a:pathLst>
            </a:custGeom>
            <a:blipFill>
              <a:blip r:embed="rId8"/>
              <a:stretch>
                <a:fillRect l="-33561" t="0" r="-39267" b="0"/>
              </a:stretch>
            </a:blipFill>
          </p:spPr>
        </p:sp>
      </p:grpSp>
      <p:sp>
        <p:nvSpPr>
          <p:cNvPr name="TextBox 13" id="13"/>
          <p:cNvSpPr txBox="true"/>
          <p:nvPr/>
        </p:nvSpPr>
        <p:spPr>
          <a:xfrm rot="71225">
            <a:off x="3544015" y="707651"/>
            <a:ext cx="5345674" cy="1385647"/>
          </a:xfrm>
          <a:prstGeom prst="rect">
            <a:avLst/>
          </a:prstGeom>
        </p:spPr>
        <p:txBody>
          <a:bodyPr anchor="t" rtlCol="false" tIns="0" lIns="0" bIns="0" rIns="0">
            <a:spAutoFit/>
          </a:bodyPr>
          <a:lstStyle/>
          <a:p>
            <a:pPr algn="ctr">
              <a:lnSpc>
                <a:spcPts val="10488"/>
              </a:lnSpc>
            </a:pPr>
            <a:r>
              <a:rPr lang="en-US" sz="10488">
                <a:solidFill>
                  <a:srgbClr val="FFFFFF"/>
                </a:solidFill>
                <a:latin typeface="Caveat Brush"/>
                <a:ea typeface="Caveat Brush"/>
                <a:cs typeface="Caveat Brush"/>
                <a:sym typeface="Caveat Brush"/>
              </a:rPr>
              <a:t>LACK OF   </a:t>
            </a:r>
          </a:p>
        </p:txBody>
      </p:sp>
      <p:sp>
        <p:nvSpPr>
          <p:cNvPr name="Freeform 14" id="14"/>
          <p:cNvSpPr/>
          <p:nvPr/>
        </p:nvSpPr>
        <p:spPr>
          <a:xfrm flipH="true" flipV="true" rot="1865233">
            <a:off x="170840" y="442532"/>
            <a:ext cx="3677364" cy="2213105"/>
          </a:xfrm>
          <a:custGeom>
            <a:avLst/>
            <a:gdLst/>
            <a:ahLst/>
            <a:cxnLst/>
            <a:rect r="r" b="b" t="t" l="l"/>
            <a:pathLst>
              <a:path h="2213105" w="3677364">
                <a:moveTo>
                  <a:pt x="3677365" y="2213104"/>
                </a:moveTo>
                <a:lnTo>
                  <a:pt x="0" y="2213104"/>
                </a:lnTo>
                <a:lnTo>
                  <a:pt x="0" y="0"/>
                </a:lnTo>
                <a:lnTo>
                  <a:pt x="3677365" y="0"/>
                </a:lnTo>
                <a:lnTo>
                  <a:pt x="3677365" y="2213104"/>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5" id="15"/>
          <p:cNvSpPr/>
          <p:nvPr/>
        </p:nvSpPr>
        <p:spPr>
          <a:xfrm flipH="false" flipV="true" rot="-1105169">
            <a:off x="14135178" y="620137"/>
            <a:ext cx="3677364" cy="2213105"/>
          </a:xfrm>
          <a:custGeom>
            <a:avLst/>
            <a:gdLst/>
            <a:ahLst/>
            <a:cxnLst/>
            <a:rect r="r" b="b" t="t" l="l"/>
            <a:pathLst>
              <a:path h="2213105" w="3677364">
                <a:moveTo>
                  <a:pt x="0" y="2213105"/>
                </a:moveTo>
                <a:lnTo>
                  <a:pt x="3677365" y="2213105"/>
                </a:lnTo>
                <a:lnTo>
                  <a:pt x="3677365" y="0"/>
                </a:lnTo>
                <a:lnTo>
                  <a:pt x="0" y="0"/>
                </a:lnTo>
                <a:lnTo>
                  <a:pt x="0" y="2213105"/>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6" id="16"/>
          <p:cNvSpPr txBox="true"/>
          <p:nvPr/>
        </p:nvSpPr>
        <p:spPr>
          <a:xfrm rot="0">
            <a:off x="10136692" y="3290848"/>
            <a:ext cx="6444330" cy="7533587"/>
          </a:xfrm>
          <a:prstGeom prst="rect">
            <a:avLst/>
          </a:prstGeom>
        </p:spPr>
        <p:txBody>
          <a:bodyPr anchor="t" rtlCol="false" tIns="0" lIns="0" bIns="0" rIns="0">
            <a:spAutoFit/>
          </a:bodyPr>
          <a:lstStyle/>
          <a:p>
            <a:pPr algn="l">
              <a:lnSpc>
                <a:spcPts val="4662"/>
              </a:lnSpc>
            </a:pPr>
            <a:r>
              <a:rPr lang="en-US" sz="3330">
                <a:solidFill>
                  <a:srgbClr val="FFFFFF"/>
                </a:solidFill>
                <a:latin typeface="Caveat Brush"/>
                <a:ea typeface="Caveat Brush"/>
                <a:cs typeface="Caveat Brush"/>
                <a:sym typeface="Caveat Brush"/>
              </a:rPr>
              <a:t>SLEEP DEPRIVATION IS A COMMON METHOD OF TORTURE USED IN RA/MC TO BREAK DOWN PSYCHOLOGICAL DEFENSES, INDUCE A STATE OF EXTREME VULNERABILITY TO BE MORE SUSCEPTIBLE TO MANIPULATING THEIR MIND, COERCING THEM TO COMPLY, MAKING SUGGESTIONS THAT HAVE DEVASTATING CONSEQUENCES. THIS CAN LEAD TO CHRONIC SLEEP DISTURBANCE. </a:t>
            </a:r>
          </a:p>
          <a:p>
            <a:pPr algn="l" marL="718950" indent="-359475" lvl="1">
              <a:lnSpc>
                <a:spcPts val="4662"/>
              </a:lnSpc>
              <a:buFont typeface="Arial"/>
              <a:buChar char="•"/>
            </a:pPr>
          </a:p>
          <a:p>
            <a:pPr algn="l">
              <a:lnSpc>
                <a:spcPts val="4524"/>
              </a:lnSpc>
            </a:pPr>
          </a:p>
          <a:p>
            <a:pPr algn="ctr">
              <a:lnSpc>
                <a:spcPts val="3813"/>
              </a:lnSpc>
              <a:spcBef>
                <a:spcPct val="0"/>
              </a:spcBef>
            </a:pP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4914" t="-9608" r="0" b="-30277"/>
            </a:stretch>
          </a:blipFill>
        </p:spPr>
      </p:sp>
      <p:sp>
        <p:nvSpPr>
          <p:cNvPr name="Freeform 3" id="3"/>
          <p:cNvSpPr/>
          <p:nvPr/>
        </p:nvSpPr>
        <p:spPr>
          <a:xfrm flipH="false" flipV="false" rot="0">
            <a:off x="1645070" y="2898551"/>
            <a:ext cx="6866880" cy="6829425"/>
          </a:xfrm>
          <a:custGeom>
            <a:avLst/>
            <a:gdLst/>
            <a:ahLst/>
            <a:cxnLst/>
            <a:rect r="r" b="b" t="t" l="l"/>
            <a:pathLst>
              <a:path h="6829425" w="6866880">
                <a:moveTo>
                  <a:pt x="0" y="0"/>
                </a:moveTo>
                <a:lnTo>
                  <a:pt x="6866881" y="0"/>
                </a:lnTo>
                <a:lnTo>
                  <a:pt x="6866881" y="6829424"/>
                </a:lnTo>
                <a:lnTo>
                  <a:pt x="0" y="682942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9714141" y="2898551"/>
            <a:ext cx="6866880" cy="6829425"/>
          </a:xfrm>
          <a:custGeom>
            <a:avLst/>
            <a:gdLst/>
            <a:ahLst/>
            <a:cxnLst/>
            <a:rect r="r" b="b" t="t" l="l"/>
            <a:pathLst>
              <a:path h="6829425" w="6866880">
                <a:moveTo>
                  <a:pt x="0" y="0"/>
                </a:moveTo>
                <a:lnTo>
                  <a:pt x="6866881" y="0"/>
                </a:lnTo>
                <a:lnTo>
                  <a:pt x="6866881" y="6829424"/>
                </a:lnTo>
                <a:lnTo>
                  <a:pt x="0" y="682942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5" id="5"/>
          <p:cNvSpPr txBox="true"/>
          <p:nvPr/>
        </p:nvSpPr>
        <p:spPr>
          <a:xfrm rot="0">
            <a:off x="1878142" y="3724850"/>
            <a:ext cx="6069051" cy="6315495"/>
          </a:xfrm>
          <a:prstGeom prst="rect">
            <a:avLst/>
          </a:prstGeom>
        </p:spPr>
        <p:txBody>
          <a:bodyPr anchor="t" rtlCol="false" tIns="0" lIns="0" bIns="0" rIns="0">
            <a:spAutoFit/>
          </a:bodyPr>
          <a:lstStyle/>
          <a:p>
            <a:pPr algn="l" marL="826894" indent="-413447" lvl="1">
              <a:lnSpc>
                <a:spcPts val="5361"/>
              </a:lnSpc>
              <a:buFont typeface="Arial"/>
              <a:buChar char="•"/>
            </a:pPr>
            <a:r>
              <a:rPr lang="en-US" sz="3829">
                <a:solidFill>
                  <a:srgbClr val="FFFFFF"/>
                </a:solidFill>
                <a:latin typeface="Caveat Brush"/>
                <a:ea typeface="Caveat Brush"/>
                <a:cs typeface="Caveat Brush"/>
                <a:sym typeface="Caveat Brush"/>
              </a:rPr>
              <a:t>LIMITED SUPPORT LEAVES INDIVIDUALS FEELING ALONE AND HELPLESS</a:t>
            </a:r>
          </a:p>
          <a:p>
            <a:pPr algn="l" marL="826894" indent="-413447" lvl="1">
              <a:lnSpc>
                <a:spcPts val="5361"/>
              </a:lnSpc>
              <a:buFont typeface="Arial"/>
              <a:buChar char="•"/>
            </a:pPr>
            <a:r>
              <a:rPr lang="en-US" sz="3829">
                <a:solidFill>
                  <a:srgbClr val="FFFFFF"/>
                </a:solidFill>
                <a:latin typeface="Caveat Brush"/>
                <a:ea typeface="Caveat Brush"/>
                <a:cs typeface="Caveat Brush"/>
                <a:sym typeface="Caveat Brush"/>
              </a:rPr>
              <a:t>Rumination and overthinking increasing negative thoughts  </a:t>
            </a:r>
          </a:p>
          <a:p>
            <a:pPr algn="l">
              <a:lnSpc>
                <a:spcPts val="4643"/>
              </a:lnSpc>
            </a:pPr>
          </a:p>
          <a:p>
            <a:pPr algn="l">
              <a:lnSpc>
                <a:spcPts val="4643"/>
              </a:lnSpc>
            </a:pPr>
          </a:p>
          <a:p>
            <a:pPr algn="l">
              <a:lnSpc>
                <a:spcPts val="4794"/>
              </a:lnSpc>
            </a:pPr>
          </a:p>
          <a:p>
            <a:pPr algn="ctr">
              <a:lnSpc>
                <a:spcPts val="4041"/>
              </a:lnSpc>
              <a:spcBef>
                <a:spcPct val="0"/>
              </a:spcBef>
            </a:pPr>
          </a:p>
        </p:txBody>
      </p:sp>
      <p:grpSp>
        <p:nvGrpSpPr>
          <p:cNvPr name="Group 6" id="6"/>
          <p:cNvGrpSpPr/>
          <p:nvPr/>
        </p:nvGrpSpPr>
        <p:grpSpPr>
          <a:xfrm rot="244145">
            <a:off x="8350322" y="-355642"/>
            <a:ext cx="6352634" cy="3771832"/>
            <a:chOff x="0" y="0"/>
            <a:chExt cx="8470179" cy="5029109"/>
          </a:xfrm>
        </p:grpSpPr>
        <p:sp>
          <p:nvSpPr>
            <p:cNvPr name="Freeform 7" id="7"/>
            <p:cNvSpPr/>
            <p:nvPr/>
          </p:nvSpPr>
          <p:spPr>
            <a:xfrm flipH="false" flipV="false" rot="-278853">
              <a:off x="230706" y="1718057"/>
              <a:ext cx="8131849" cy="2986516"/>
            </a:xfrm>
            <a:custGeom>
              <a:avLst/>
              <a:gdLst/>
              <a:ahLst/>
              <a:cxnLst/>
              <a:rect r="r" b="b" t="t" l="l"/>
              <a:pathLst>
                <a:path h="2986516" w="8131849">
                  <a:moveTo>
                    <a:pt x="0" y="0"/>
                  </a:moveTo>
                  <a:lnTo>
                    <a:pt x="8131849" y="0"/>
                  </a:lnTo>
                  <a:lnTo>
                    <a:pt x="8131849" y="2986515"/>
                  </a:lnTo>
                  <a:lnTo>
                    <a:pt x="0" y="2986515"/>
                  </a:lnTo>
                  <a:lnTo>
                    <a:pt x="0" y="0"/>
                  </a:lnTo>
                  <a:close/>
                </a:path>
              </a:pathLst>
            </a:custGeom>
            <a:blipFill>
              <a:blip r:embed="rId7"/>
              <a:stretch>
                <a:fillRect l="-33561" t="0" r="-39267" b="0"/>
              </a:stretch>
            </a:blipFill>
          </p:spPr>
        </p:sp>
        <p:sp>
          <p:nvSpPr>
            <p:cNvPr name="Freeform 8" id="8"/>
            <p:cNvSpPr/>
            <p:nvPr/>
          </p:nvSpPr>
          <p:spPr>
            <a:xfrm flipH="false" flipV="false" rot="10516286">
              <a:off x="109258" y="330093"/>
              <a:ext cx="8131849" cy="2986516"/>
            </a:xfrm>
            <a:custGeom>
              <a:avLst/>
              <a:gdLst/>
              <a:ahLst/>
              <a:cxnLst/>
              <a:rect r="r" b="b" t="t" l="l"/>
              <a:pathLst>
                <a:path h="2986516" w="8131849">
                  <a:moveTo>
                    <a:pt x="0" y="0"/>
                  </a:moveTo>
                  <a:lnTo>
                    <a:pt x="8131849" y="0"/>
                  </a:lnTo>
                  <a:lnTo>
                    <a:pt x="8131849" y="2986516"/>
                  </a:lnTo>
                  <a:lnTo>
                    <a:pt x="0" y="2986516"/>
                  </a:lnTo>
                  <a:lnTo>
                    <a:pt x="0" y="0"/>
                  </a:lnTo>
                  <a:close/>
                </a:path>
              </a:pathLst>
            </a:custGeom>
            <a:blipFill>
              <a:blip r:embed="rId7"/>
              <a:stretch>
                <a:fillRect l="-33561" t="0" r="-39267" b="0"/>
              </a:stretch>
            </a:blipFill>
          </p:spPr>
        </p:sp>
      </p:grpSp>
      <p:sp>
        <p:nvSpPr>
          <p:cNvPr name="TextBox 9" id="9"/>
          <p:cNvSpPr txBox="true"/>
          <p:nvPr/>
        </p:nvSpPr>
        <p:spPr>
          <a:xfrm rot="18520">
            <a:off x="8720628" y="1085183"/>
            <a:ext cx="5982766" cy="1042580"/>
          </a:xfrm>
          <a:prstGeom prst="rect">
            <a:avLst/>
          </a:prstGeom>
        </p:spPr>
        <p:txBody>
          <a:bodyPr anchor="t" rtlCol="false" tIns="0" lIns="0" bIns="0" rIns="0">
            <a:spAutoFit/>
          </a:bodyPr>
          <a:lstStyle/>
          <a:p>
            <a:pPr algn="ctr">
              <a:lnSpc>
                <a:spcPts val="7862"/>
              </a:lnSpc>
            </a:pPr>
            <a:r>
              <a:rPr lang="en-US" sz="7862" spc="172">
                <a:solidFill>
                  <a:srgbClr val="000000"/>
                </a:solidFill>
                <a:latin typeface="Caveat Brush"/>
                <a:ea typeface="Caveat Brush"/>
                <a:cs typeface="Caveat Brush"/>
                <a:sym typeface="Caveat Brush"/>
              </a:rPr>
              <a:t>WITHDRAWAL</a:t>
            </a:r>
          </a:p>
        </p:txBody>
      </p:sp>
      <p:grpSp>
        <p:nvGrpSpPr>
          <p:cNvPr name="Group 10" id="10"/>
          <p:cNvGrpSpPr/>
          <p:nvPr/>
        </p:nvGrpSpPr>
        <p:grpSpPr>
          <a:xfrm rot="236496">
            <a:off x="3423923" y="-335438"/>
            <a:ext cx="5380258" cy="3194491"/>
            <a:chOff x="0" y="0"/>
            <a:chExt cx="7173678" cy="4259321"/>
          </a:xfrm>
        </p:grpSpPr>
        <p:sp>
          <p:nvSpPr>
            <p:cNvPr name="Freeform 11" id="11"/>
            <p:cNvSpPr/>
            <p:nvPr/>
          </p:nvSpPr>
          <p:spPr>
            <a:xfrm flipH="false" flipV="false" rot="-278853">
              <a:off x="195392" y="1455080"/>
              <a:ext cx="6887135" cy="2529380"/>
            </a:xfrm>
            <a:custGeom>
              <a:avLst/>
              <a:gdLst/>
              <a:ahLst/>
              <a:cxnLst/>
              <a:rect r="r" b="b" t="t" l="l"/>
              <a:pathLst>
                <a:path h="2529380" w="6887135">
                  <a:moveTo>
                    <a:pt x="0" y="0"/>
                  </a:moveTo>
                  <a:lnTo>
                    <a:pt x="6887135" y="0"/>
                  </a:lnTo>
                  <a:lnTo>
                    <a:pt x="6887135" y="2529380"/>
                  </a:lnTo>
                  <a:lnTo>
                    <a:pt x="0" y="2529380"/>
                  </a:lnTo>
                  <a:lnTo>
                    <a:pt x="0" y="0"/>
                  </a:lnTo>
                  <a:close/>
                </a:path>
              </a:pathLst>
            </a:custGeom>
            <a:blipFill>
              <a:blip r:embed="rId8"/>
              <a:stretch>
                <a:fillRect l="-33561" t="0" r="-39267" b="0"/>
              </a:stretch>
            </a:blipFill>
          </p:spPr>
        </p:sp>
        <p:sp>
          <p:nvSpPr>
            <p:cNvPr name="Freeform 12" id="12"/>
            <p:cNvSpPr/>
            <p:nvPr/>
          </p:nvSpPr>
          <p:spPr>
            <a:xfrm flipH="false" flipV="false" rot="10516286">
              <a:off x="92535" y="279567"/>
              <a:ext cx="6887135" cy="2529380"/>
            </a:xfrm>
            <a:custGeom>
              <a:avLst/>
              <a:gdLst/>
              <a:ahLst/>
              <a:cxnLst/>
              <a:rect r="r" b="b" t="t" l="l"/>
              <a:pathLst>
                <a:path h="2529380" w="6887135">
                  <a:moveTo>
                    <a:pt x="0" y="0"/>
                  </a:moveTo>
                  <a:lnTo>
                    <a:pt x="6887134" y="0"/>
                  </a:lnTo>
                  <a:lnTo>
                    <a:pt x="6887134" y="2529380"/>
                  </a:lnTo>
                  <a:lnTo>
                    <a:pt x="0" y="2529380"/>
                  </a:lnTo>
                  <a:lnTo>
                    <a:pt x="0" y="0"/>
                  </a:lnTo>
                  <a:close/>
                </a:path>
              </a:pathLst>
            </a:custGeom>
            <a:blipFill>
              <a:blip r:embed="rId8"/>
              <a:stretch>
                <a:fillRect l="-33561" t="0" r="-39267" b="0"/>
              </a:stretch>
            </a:blipFill>
          </p:spPr>
        </p:sp>
      </p:grpSp>
      <p:sp>
        <p:nvSpPr>
          <p:cNvPr name="TextBox 13" id="13"/>
          <p:cNvSpPr txBox="true"/>
          <p:nvPr/>
        </p:nvSpPr>
        <p:spPr>
          <a:xfrm rot="71225">
            <a:off x="3805008" y="737462"/>
            <a:ext cx="4691256" cy="1220104"/>
          </a:xfrm>
          <a:prstGeom prst="rect">
            <a:avLst/>
          </a:prstGeom>
        </p:spPr>
        <p:txBody>
          <a:bodyPr anchor="t" rtlCol="false" tIns="0" lIns="0" bIns="0" rIns="0">
            <a:spAutoFit/>
          </a:bodyPr>
          <a:lstStyle/>
          <a:p>
            <a:pPr algn="ctr">
              <a:lnSpc>
                <a:spcPts val="9204"/>
              </a:lnSpc>
            </a:pPr>
            <a:r>
              <a:rPr lang="en-US" sz="9204">
                <a:solidFill>
                  <a:srgbClr val="FFFFFF"/>
                </a:solidFill>
                <a:latin typeface="Caveat Brush"/>
                <a:ea typeface="Caveat Brush"/>
                <a:cs typeface="Caveat Brush"/>
                <a:sym typeface="Caveat Brush"/>
              </a:rPr>
              <a:t>ISOLATION  </a:t>
            </a:r>
          </a:p>
        </p:txBody>
      </p:sp>
      <p:sp>
        <p:nvSpPr>
          <p:cNvPr name="Freeform 14" id="14"/>
          <p:cNvSpPr/>
          <p:nvPr/>
        </p:nvSpPr>
        <p:spPr>
          <a:xfrm flipH="true" flipV="true" rot="1865233">
            <a:off x="170840" y="442532"/>
            <a:ext cx="3677364" cy="2213105"/>
          </a:xfrm>
          <a:custGeom>
            <a:avLst/>
            <a:gdLst/>
            <a:ahLst/>
            <a:cxnLst/>
            <a:rect r="r" b="b" t="t" l="l"/>
            <a:pathLst>
              <a:path h="2213105" w="3677364">
                <a:moveTo>
                  <a:pt x="3677365" y="2213104"/>
                </a:moveTo>
                <a:lnTo>
                  <a:pt x="0" y="2213104"/>
                </a:lnTo>
                <a:lnTo>
                  <a:pt x="0" y="0"/>
                </a:lnTo>
                <a:lnTo>
                  <a:pt x="3677365" y="0"/>
                </a:lnTo>
                <a:lnTo>
                  <a:pt x="3677365" y="2213104"/>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5" id="15"/>
          <p:cNvSpPr/>
          <p:nvPr/>
        </p:nvSpPr>
        <p:spPr>
          <a:xfrm flipH="false" flipV="true" rot="-1105169">
            <a:off x="14135178" y="620137"/>
            <a:ext cx="3677364" cy="2213105"/>
          </a:xfrm>
          <a:custGeom>
            <a:avLst/>
            <a:gdLst/>
            <a:ahLst/>
            <a:cxnLst/>
            <a:rect r="r" b="b" t="t" l="l"/>
            <a:pathLst>
              <a:path h="2213105" w="3677364">
                <a:moveTo>
                  <a:pt x="0" y="2213105"/>
                </a:moveTo>
                <a:lnTo>
                  <a:pt x="3677365" y="2213105"/>
                </a:lnTo>
                <a:lnTo>
                  <a:pt x="3677365" y="0"/>
                </a:lnTo>
                <a:lnTo>
                  <a:pt x="0" y="0"/>
                </a:lnTo>
                <a:lnTo>
                  <a:pt x="0" y="2213105"/>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6" id="16"/>
          <p:cNvSpPr txBox="true"/>
          <p:nvPr/>
        </p:nvSpPr>
        <p:spPr>
          <a:xfrm rot="0">
            <a:off x="9925416" y="3724850"/>
            <a:ext cx="6444330" cy="5012637"/>
          </a:xfrm>
          <a:prstGeom prst="rect">
            <a:avLst/>
          </a:prstGeom>
        </p:spPr>
        <p:txBody>
          <a:bodyPr anchor="t" rtlCol="false" tIns="0" lIns="0" bIns="0" rIns="0">
            <a:spAutoFit/>
          </a:bodyPr>
          <a:lstStyle/>
          <a:p>
            <a:pPr algn="l" marL="826898" indent="-413449" lvl="1">
              <a:lnSpc>
                <a:spcPts val="5362"/>
              </a:lnSpc>
              <a:buFont typeface="Arial"/>
              <a:buChar char="•"/>
            </a:pPr>
            <a:r>
              <a:rPr lang="en-US" sz="3830">
                <a:solidFill>
                  <a:srgbClr val="FFFFFF"/>
                </a:solidFill>
                <a:latin typeface="Caveat Brush"/>
                <a:ea typeface="Caveat Brush"/>
                <a:cs typeface="Caveat Brush"/>
                <a:sym typeface="Caveat Brush"/>
              </a:rPr>
              <a:t>LOSS OF PERSPECTIVE AND UNBALANCED VIEW OF THEIR SITUATION</a:t>
            </a:r>
          </a:p>
          <a:p>
            <a:pPr algn="l" marL="826898" indent="-413449" lvl="1">
              <a:lnSpc>
                <a:spcPts val="5362"/>
              </a:lnSpc>
              <a:buFont typeface="Arial"/>
              <a:buChar char="•"/>
            </a:pPr>
            <a:r>
              <a:rPr lang="en-US" sz="3830">
                <a:solidFill>
                  <a:srgbClr val="FFFFFF"/>
                </a:solidFill>
                <a:latin typeface="Caveat Brush"/>
                <a:ea typeface="Caveat Brush"/>
                <a:cs typeface="Caveat Brush"/>
                <a:sym typeface="Caveat Brush"/>
              </a:rPr>
              <a:t>EMOTIONAL INTENSIFICATION</a:t>
            </a:r>
          </a:p>
          <a:p>
            <a:pPr algn="l" marL="826898" indent="-413449" lvl="1">
              <a:lnSpc>
                <a:spcPts val="5362"/>
              </a:lnSpc>
              <a:buFont typeface="Arial"/>
              <a:buChar char="•"/>
            </a:pPr>
            <a:r>
              <a:rPr lang="en-US" sz="3830">
                <a:solidFill>
                  <a:srgbClr val="FFFFFF"/>
                </a:solidFill>
                <a:latin typeface="Caveat Brush"/>
                <a:ea typeface="Caveat Brush"/>
                <a:cs typeface="Caveat Brush"/>
                <a:sym typeface="Caveat Brush"/>
              </a:rPr>
              <a:t>LACK OF COPING RESOURCES</a:t>
            </a:r>
          </a:p>
          <a:p>
            <a:pPr algn="l">
              <a:lnSpc>
                <a:spcPts val="4662"/>
              </a:lnSpc>
            </a:pPr>
          </a:p>
          <a:p>
            <a:pPr algn="l">
              <a:lnSpc>
                <a:spcPts val="4524"/>
              </a:lnSpc>
            </a:pPr>
          </a:p>
          <a:p>
            <a:pPr algn="ctr">
              <a:lnSpc>
                <a:spcPts val="3813"/>
              </a:lnSpc>
              <a:spcBef>
                <a:spcPct val="0"/>
              </a:spcBef>
            </a:pP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4914" t="-9608" r="0" b="-30277"/>
            </a:stretch>
          </a:blipFill>
        </p:spPr>
      </p:sp>
      <p:sp>
        <p:nvSpPr>
          <p:cNvPr name="Freeform 3" id="3"/>
          <p:cNvSpPr/>
          <p:nvPr/>
        </p:nvSpPr>
        <p:spPr>
          <a:xfrm flipH="false" flipV="false" rot="0">
            <a:off x="1645070" y="3216993"/>
            <a:ext cx="6546691" cy="6510982"/>
          </a:xfrm>
          <a:custGeom>
            <a:avLst/>
            <a:gdLst/>
            <a:ahLst/>
            <a:cxnLst/>
            <a:rect r="r" b="b" t="t" l="l"/>
            <a:pathLst>
              <a:path h="6510982" w="6546691">
                <a:moveTo>
                  <a:pt x="0" y="0"/>
                </a:moveTo>
                <a:lnTo>
                  <a:pt x="6546692" y="0"/>
                </a:lnTo>
                <a:lnTo>
                  <a:pt x="6546692" y="6510982"/>
                </a:lnTo>
                <a:lnTo>
                  <a:pt x="0" y="651098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9572841" y="3216993"/>
            <a:ext cx="6546691" cy="6510982"/>
          </a:xfrm>
          <a:custGeom>
            <a:avLst/>
            <a:gdLst/>
            <a:ahLst/>
            <a:cxnLst/>
            <a:rect r="r" b="b" t="t" l="l"/>
            <a:pathLst>
              <a:path h="6510982" w="6546691">
                <a:moveTo>
                  <a:pt x="0" y="0"/>
                </a:moveTo>
                <a:lnTo>
                  <a:pt x="6546691" y="0"/>
                </a:lnTo>
                <a:lnTo>
                  <a:pt x="6546691" y="6510982"/>
                </a:lnTo>
                <a:lnTo>
                  <a:pt x="0" y="651098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5" id="5"/>
          <p:cNvSpPr txBox="true"/>
          <p:nvPr/>
        </p:nvSpPr>
        <p:spPr>
          <a:xfrm rot="0">
            <a:off x="1513690" y="3830282"/>
            <a:ext cx="6463191" cy="7029235"/>
          </a:xfrm>
          <a:prstGeom prst="rect">
            <a:avLst/>
          </a:prstGeom>
        </p:spPr>
        <p:txBody>
          <a:bodyPr anchor="t" rtlCol="false" tIns="0" lIns="0" bIns="0" rIns="0">
            <a:spAutoFit/>
          </a:bodyPr>
          <a:lstStyle/>
          <a:p>
            <a:pPr algn="l" marL="999610" indent="-499805" lvl="1">
              <a:lnSpc>
                <a:spcPts val="6481"/>
              </a:lnSpc>
              <a:buFont typeface="Arial"/>
              <a:buChar char="•"/>
            </a:pPr>
            <a:r>
              <a:rPr lang="en-US" sz="4629">
                <a:solidFill>
                  <a:srgbClr val="FFFFFF"/>
                </a:solidFill>
                <a:latin typeface="Caveat Brush"/>
                <a:ea typeface="Caveat Brush"/>
                <a:cs typeface="Caveat Brush"/>
                <a:sym typeface="Caveat Brush"/>
              </a:rPr>
              <a:t>EMOTIONAL TURMOIL FROM CONFLICTS</a:t>
            </a:r>
          </a:p>
          <a:p>
            <a:pPr algn="l" marL="999610" indent="-499805" lvl="1">
              <a:lnSpc>
                <a:spcPts val="6481"/>
              </a:lnSpc>
              <a:buFont typeface="Arial"/>
              <a:buChar char="•"/>
            </a:pPr>
            <a:r>
              <a:rPr lang="en-US" sz="4629">
                <a:solidFill>
                  <a:srgbClr val="FFFFFF"/>
                </a:solidFill>
                <a:latin typeface="Caveat Brush"/>
                <a:ea typeface="Caveat Brush"/>
                <a:cs typeface="Caveat Brush"/>
                <a:sym typeface="Caveat Brush"/>
              </a:rPr>
              <a:t>Lack of Support</a:t>
            </a:r>
          </a:p>
          <a:p>
            <a:pPr algn="l" marL="999610" indent="-499805" lvl="1">
              <a:lnSpc>
                <a:spcPts val="6481"/>
              </a:lnSpc>
              <a:buFont typeface="Arial"/>
              <a:buChar char="•"/>
            </a:pPr>
            <a:r>
              <a:rPr lang="en-US" sz="4629">
                <a:solidFill>
                  <a:srgbClr val="FFFFFF"/>
                </a:solidFill>
                <a:latin typeface="Caveat Brush"/>
                <a:ea typeface="Caveat Brush"/>
                <a:cs typeface="Caveat Brush"/>
                <a:sym typeface="Caveat Brush"/>
              </a:rPr>
              <a:t>Resorting to Negative unhealthy Coping</a:t>
            </a:r>
          </a:p>
          <a:p>
            <a:pPr algn="l">
              <a:lnSpc>
                <a:spcPts val="5361"/>
              </a:lnSpc>
            </a:pPr>
          </a:p>
          <a:p>
            <a:pPr algn="l">
              <a:lnSpc>
                <a:spcPts val="4643"/>
              </a:lnSpc>
            </a:pPr>
          </a:p>
          <a:p>
            <a:pPr algn="l">
              <a:lnSpc>
                <a:spcPts val="4643"/>
              </a:lnSpc>
            </a:pPr>
          </a:p>
          <a:p>
            <a:pPr algn="l">
              <a:lnSpc>
                <a:spcPts val="4794"/>
              </a:lnSpc>
            </a:pPr>
          </a:p>
          <a:p>
            <a:pPr algn="ctr">
              <a:lnSpc>
                <a:spcPts val="4041"/>
              </a:lnSpc>
              <a:spcBef>
                <a:spcPct val="0"/>
              </a:spcBef>
            </a:pPr>
          </a:p>
        </p:txBody>
      </p:sp>
      <p:grpSp>
        <p:nvGrpSpPr>
          <p:cNvPr name="Group 6" id="6"/>
          <p:cNvGrpSpPr/>
          <p:nvPr/>
        </p:nvGrpSpPr>
        <p:grpSpPr>
          <a:xfrm rot="244145">
            <a:off x="8486887" y="-18809"/>
            <a:ext cx="5935607" cy="3524225"/>
            <a:chOff x="0" y="0"/>
            <a:chExt cx="7914142" cy="4698966"/>
          </a:xfrm>
        </p:grpSpPr>
        <p:sp>
          <p:nvSpPr>
            <p:cNvPr name="Freeform 7" id="7"/>
            <p:cNvSpPr/>
            <p:nvPr/>
          </p:nvSpPr>
          <p:spPr>
            <a:xfrm flipH="false" flipV="false" rot="-278853">
              <a:off x="215561" y="1605272"/>
              <a:ext cx="7598023" cy="2790462"/>
            </a:xfrm>
            <a:custGeom>
              <a:avLst/>
              <a:gdLst/>
              <a:ahLst/>
              <a:cxnLst/>
              <a:rect r="r" b="b" t="t" l="l"/>
              <a:pathLst>
                <a:path h="2790462" w="7598023">
                  <a:moveTo>
                    <a:pt x="0" y="0"/>
                  </a:moveTo>
                  <a:lnTo>
                    <a:pt x="7598022" y="0"/>
                  </a:lnTo>
                  <a:lnTo>
                    <a:pt x="7598022" y="2790462"/>
                  </a:lnTo>
                  <a:lnTo>
                    <a:pt x="0" y="2790462"/>
                  </a:lnTo>
                  <a:lnTo>
                    <a:pt x="0" y="0"/>
                  </a:lnTo>
                  <a:close/>
                </a:path>
              </a:pathLst>
            </a:custGeom>
            <a:blipFill>
              <a:blip r:embed="rId7"/>
              <a:stretch>
                <a:fillRect l="-33561" t="0" r="-39267" b="0"/>
              </a:stretch>
            </a:blipFill>
          </p:spPr>
        </p:sp>
        <p:sp>
          <p:nvSpPr>
            <p:cNvPr name="Freeform 8" id="8"/>
            <p:cNvSpPr/>
            <p:nvPr/>
          </p:nvSpPr>
          <p:spPr>
            <a:xfrm flipH="false" flipV="false" rot="10516286">
              <a:off x="102086" y="308424"/>
              <a:ext cx="7598023" cy="2790462"/>
            </a:xfrm>
            <a:custGeom>
              <a:avLst/>
              <a:gdLst/>
              <a:ahLst/>
              <a:cxnLst/>
              <a:rect r="r" b="b" t="t" l="l"/>
              <a:pathLst>
                <a:path h="2790462" w="7598023">
                  <a:moveTo>
                    <a:pt x="0" y="0"/>
                  </a:moveTo>
                  <a:lnTo>
                    <a:pt x="7598023" y="0"/>
                  </a:lnTo>
                  <a:lnTo>
                    <a:pt x="7598023" y="2790462"/>
                  </a:lnTo>
                  <a:lnTo>
                    <a:pt x="0" y="2790462"/>
                  </a:lnTo>
                  <a:lnTo>
                    <a:pt x="0" y="0"/>
                  </a:lnTo>
                  <a:close/>
                </a:path>
              </a:pathLst>
            </a:custGeom>
            <a:blipFill>
              <a:blip r:embed="rId7"/>
              <a:stretch>
                <a:fillRect l="-33561" t="0" r="-39267" b="0"/>
              </a:stretch>
            </a:blipFill>
          </p:spPr>
        </p:sp>
      </p:grpSp>
      <p:sp>
        <p:nvSpPr>
          <p:cNvPr name="TextBox 9" id="9"/>
          <p:cNvSpPr txBox="true"/>
          <p:nvPr/>
        </p:nvSpPr>
        <p:spPr>
          <a:xfrm rot="18520">
            <a:off x="8718107" y="1060653"/>
            <a:ext cx="5157270" cy="1270990"/>
          </a:xfrm>
          <a:prstGeom prst="rect">
            <a:avLst/>
          </a:prstGeom>
        </p:spPr>
        <p:txBody>
          <a:bodyPr anchor="t" rtlCol="false" tIns="0" lIns="0" bIns="0" rIns="0">
            <a:spAutoFit/>
          </a:bodyPr>
          <a:lstStyle/>
          <a:p>
            <a:pPr algn="ctr">
              <a:lnSpc>
                <a:spcPts val="9553"/>
              </a:lnSpc>
            </a:pPr>
            <a:r>
              <a:rPr lang="en-US" sz="9553" spc="210">
                <a:solidFill>
                  <a:srgbClr val="000000"/>
                </a:solidFill>
                <a:latin typeface="Caveat Brush"/>
                <a:ea typeface="Caveat Brush"/>
                <a:cs typeface="Caveat Brush"/>
                <a:sym typeface="Caveat Brush"/>
              </a:rPr>
              <a:t>ISSUES</a:t>
            </a:r>
          </a:p>
        </p:txBody>
      </p:sp>
      <p:grpSp>
        <p:nvGrpSpPr>
          <p:cNvPr name="Group 10" id="10"/>
          <p:cNvGrpSpPr/>
          <p:nvPr/>
        </p:nvGrpSpPr>
        <p:grpSpPr>
          <a:xfrm rot="236496">
            <a:off x="2724656" y="-342110"/>
            <a:ext cx="6560993" cy="3895543"/>
            <a:chOff x="0" y="0"/>
            <a:chExt cx="8747990" cy="5194058"/>
          </a:xfrm>
        </p:grpSpPr>
        <p:sp>
          <p:nvSpPr>
            <p:cNvPr name="Freeform 11" id="11"/>
            <p:cNvSpPr/>
            <p:nvPr/>
          </p:nvSpPr>
          <p:spPr>
            <a:xfrm flipH="false" flipV="false" rot="-278853">
              <a:off x="238272" y="1774407"/>
              <a:ext cx="8398563" cy="3084470"/>
            </a:xfrm>
            <a:custGeom>
              <a:avLst/>
              <a:gdLst/>
              <a:ahLst/>
              <a:cxnLst/>
              <a:rect r="r" b="b" t="t" l="l"/>
              <a:pathLst>
                <a:path h="3084470" w="8398563">
                  <a:moveTo>
                    <a:pt x="0" y="0"/>
                  </a:moveTo>
                  <a:lnTo>
                    <a:pt x="8398564" y="0"/>
                  </a:lnTo>
                  <a:lnTo>
                    <a:pt x="8398564" y="3084469"/>
                  </a:lnTo>
                  <a:lnTo>
                    <a:pt x="0" y="3084469"/>
                  </a:lnTo>
                  <a:lnTo>
                    <a:pt x="0" y="0"/>
                  </a:lnTo>
                  <a:close/>
                </a:path>
              </a:pathLst>
            </a:custGeom>
            <a:blipFill>
              <a:blip r:embed="rId8"/>
              <a:stretch>
                <a:fillRect l="-33561" t="0" r="-39267" b="0"/>
              </a:stretch>
            </a:blipFill>
          </p:spPr>
        </p:sp>
        <p:sp>
          <p:nvSpPr>
            <p:cNvPr name="Freeform 12" id="12"/>
            <p:cNvSpPr/>
            <p:nvPr/>
          </p:nvSpPr>
          <p:spPr>
            <a:xfrm flipH="false" flipV="false" rot="10516286">
              <a:off x="112842" y="340920"/>
              <a:ext cx="8398563" cy="3084470"/>
            </a:xfrm>
            <a:custGeom>
              <a:avLst/>
              <a:gdLst/>
              <a:ahLst/>
              <a:cxnLst/>
              <a:rect r="r" b="b" t="t" l="l"/>
              <a:pathLst>
                <a:path h="3084470" w="8398563">
                  <a:moveTo>
                    <a:pt x="0" y="0"/>
                  </a:moveTo>
                  <a:lnTo>
                    <a:pt x="8398563" y="0"/>
                  </a:lnTo>
                  <a:lnTo>
                    <a:pt x="8398563" y="3084469"/>
                  </a:lnTo>
                  <a:lnTo>
                    <a:pt x="0" y="3084469"/>
                  </a:lnTo>
                  <a:lnTo>
                    <a:pt x="0" y="0"/>
                  </a:lnTo>
                  <a:close/>
                </a:path>
              </a:pathLst>
            </a:custGeom>
            <a:blipFill>
              <a:blip r:embed="rId8"/>
              <a:stretch>
                <a:fillRect l="-33561" t="0" r="-39267" b="0"/>
              </a:stretch>
            </a:blipFill>
          </p:spPr>
        </p:sp>
      </p:grpSp>
      <p:sp>
        <p:nvSpPr>
          <p:cNvPr name="TextBox 13" id="13"/>
          <p:cNvSpPr txBox="true"/>
          <p:nvPr/>
        </p:nvSpPr>
        <p:spPr>
          <a:xfrm rot="71225">
            <a:off x="3026992" y="1096300"/>
            <a:ext cx="6001851" cy="1067459"/>
          </a:xfrm>
          <a:prstGeom prst="rect">
            <a:avLst/>
          </a:prstGeom>
        </p:spPr>
        <p:txBody>
          <a:bodyPr anchor="t" rtlCol="false" tIns="0" lIns="0" bIns="0" rIns="0">
            <a:spAutoFit/>
          </a:bodyPr>
          <a:lstStyle/>
          <a:p>
            <a:pPr algn="ctr">
              <a:lnSpc>
                <a:spcPts val="8132"/>
              </a:lnSpc>
            </a:pPr>
            <a:r>
              <a:rPr lang="en-US" sz="8132">
                <a:solidFill>
                  <a:srgbClr val="FFFFFF"/>
                </a:solidFill>
                <a:latin typeface="Caveat Brush"/>
                <a:ea typeface="Caveat Brush"/>
                <a:cs typeface="Caveat Brush"/>
                <a:sym typeface="Caveat Brush"/>
              </a:rPr>
              <a:t>RELATIONSHIP</a:t>
            </a:r>
          </a:p>
        </p:txBody>
      </p:sp>
      <p:sp>
        <p:nvSpPr>
          <p:cNvPr name="Freeform 14" id="14"/>
          <p:cNvSpPr/>
          <p:nvPr/>
        </p:nvSpPr>
        <p:spPr>
          <a:xfrm flipH="true" flipV="true" rot="1865233">
            <a:off x="170840" y="442532"/>
            <a:ext cx="3677364" cy="2213105"/>
          </a:xfrm>
          <a:custGeom>
            <a:avLst/>
            <a:gdLst/>
            <a:ahLst/>
            <a:cxnLst/>
            <a:rect r="r" b="b" t="t" l="l"/>
            <a:pathLst>
              <a:path h="2213105" w="3677364">
                <a:moveTo>
                  <a:pt x="3677365" y="2213104"/>
                </a:moveTo>
                <a:lnTo>
                  <a:pt x="0" y="2213104"/>
                </a:lnTo>
                <a:lnTo>
                  <a:pt x="0" y="0"/>
                </a:lnTo>
                <a:lnTo>
                  <a:pt x="3677365" y="0"/>
                </a:lnTo>
                <a:lnTo>
                  <a:pt x="3677365" y="2213104"/>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5" id="15"/>
          <p:cNvSpPr/>
          <p:nvPr/>
        </p:nvSpPr>
        <p:spPr>
          <a:xfrm flipH="false" flipV="true" rot="-1105169">
            <a:off x="14135178" y="620137"/>
            <a:ext cx="3677364" cy="2213105"/>
          </a:xfrm>
          <a:custGeom>
            <a:avLst/>
            <a:gdLst/>
            <a:ahLst/>
            <a:cxnLst/>
            <a:rect r="r" b="b" t="t" l="l"/>
            <a:pathLst>
              <a:path h="2213105" w="3677364">
                <a:moveTo>
                  <a:pt x="0" y="2213105"/>
                </a:moveTo>
                <a:lnTo>
                  <a:pt x="3677365" y="2213105"/>
                </a:lnTo>
                <a:lnTo>
                  <a:pt x="3677365" y="0"/>
                </a:lnTo>
                <a:lnTo>
                  <a:pt x="0" y="0"/>
                </a:lnTo>
                <a:lnTo>
                  <a:pt x="0" y="2213105"/>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6" id="16"/>
          <p:cNvSpPr txBox="true"/>
          <p:nvPr/>
        </p:nvSpPr>
        <p:spPr>
          <a:xfrm rot="0">
            <a:off x="9529530" y="3830282"/>
            <a:ext cx="6444330" cy="5658433"/>
          </a:xfrm>
          <a:prstGeom prst="rect">
            <a:avLst/>
          </a:prstGeom>
        </p:spPr>
        <p:txBody>
          <a:bodyPr anchor="t" rtlCol="false" tIns="0" lIns="0" bIns="0" rIns="0">
            <a:spAutoFit/>
          </a:bodyPr>
          <a:lstStyle/>
          <a:p>
            <a:pPr algn="l" marL="1021203" indent="-510601" lvl="1">
              <a:lnSpc>
                <a:spcPts val="6621"/>
              </a:lnSpc>
              <a:buFont typeface="Arial"/>
              <a:buChar char="•"/>
            </a:pPr>
            <a:r>
              <a:rPr lang="en-US" sz="4729">
                <a:solidFill>
                  <a:srgbClr val="FFFFFF"/>
                </a:solidFill>
                <a:latin typeface="Caveat Brush"/>
                <a:ea typeface="Caveat Brush"/>
                <a:cs typeface="Caveat Brush"/>
                <a:sym typeface="Caveat Brush"/>
              </a:rPr>
              <a:t>SOCIAL WITHDRAWAL, ISOLATION, LONELINESS</a:t>
            </a:r>
          </a:p>
          <a:p>
            <a:pPr algn="l" marL="1021203" indent="-510601" lvl="1">
              <a:lnSpc>
                <a:spcPts val="6621"/>
              </a:lnSpc>
              <a:buFont typeface="Arial"/>
              <a:buChar char="•"/>
            </a:pPr>
            <a:r>
              <a:rPr lang="en-US" sz="4729">
                <a:solidFill>
                  <a:srgbClr val="FFFFFF"/>
                </a:solidFill>
                <a:latin typeface="Caveat Brush"/>
                <a:ea typeface="Caveat Brush"/>
                <a:cs typeface="Caveat Brush"/>
                <a:sym typeface="Caveat Brush"/>
              </a:rPr>
              <a:t>Mental health </a:t>
            </a:r>
          </a:p>
          <a:p>
            <a:pPr algn="l">
              <a:lnSpc>
                <a:spcPts val="6621"/>
              </a:lnSpc>
            </a:pPr>
            <a:r>
              <a:rPr lang="en-US" sz="4729">
                <a:solidFill>
                  <a:srgbClr val="FFFFFF"/>
                </a:solidFill>
                <a:latin typeface="Caveat Brush"/>
                <a:ea typeface="Caveat Brush"/>
                <a:cs typeface="Caveat Brush"/>
                <a:sym typeface="Caveat Brush"/>
              </a:rPr>
              <a:t>        </a:t>
            </a:r>
            <a:r>
              <a:rPr lang="en-US" sz="4729">
                <a:solidFill>
                  <a:srgbClr val="FFFFFF"/>
                </a:solidFill>
                <a:latin typeface="Caveat Brush"/>
                <a:ea typeface="Caveat Brush"/>
                <a:cs typeface="Caveat Brush"/>
                <a:sym typeface="Caveat Brush"/>
              </a:rPr>
              <a:t>De-escalation</a:t>
            </a:r>
          </a:p>
          <a:p>
            <a:pPr algn="l">
              <a:lnSpc>
                <a:spcPts val="5362"/>
              </a:lnSpc>
            </a:pPr>
          </a:p>
          <a:p>
            <a:pPr algn="l">
              <a:lnSpc>
                <a:spcPts val="4662"/>
              </a:lnSpc>
            </a:pPr>
          </a:p>
          <a:p>
            <a:pPr algn="l">
              <a:lnSpc>
                <a:spcPts val="4524"/>
              </a:lnSpc>
            </a:pPr>
          </a:p>
          <a:p>
            <a:pPr algn="ctr">
              <a:lnSpc>
                <a:spcPts val="3813"/>
              </a:lnSpc>
              <a:spcBef>
                <a:spcPct val="0"/>
              </a:spcBef>
            </a:pP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4914" t="-9608" r="0" b="-30277"/>
            </a:stretch>
          </a:blipFill>
        </p:spPr>
      </p:sp>
      <p:sp>
        <p:nvSpPr>
          <p:cNvPr name="Freeform 3" id="3"/>
          <p:cNvSpPr/>
          <p:nvPr/>
        </p:nvSpPr>
        <p:spPr>
          <a:xfrm flipH="false" flipV="false" rot="0">
            <a:off x="1645070" y="3216993"/>
            <a:ext cx="6546691" cy="6510982"/>
          </a:xfrm>
          <a:custGeom>
            <a:avLst/>
            <a:gdLst/>
            <a:ahLst/>
            <a:cxnLst/>
            <a:rect r="r" b="b" t="t" l="l"/>
            <a:pathLst>
              <a:path h="6510982" w="6546691">
                <a:moveTo>
                  <a:pt x="0" y="0"/>
                </a:moveTo>
                <a:lnTo>
                  <a:pt x="6546692" y="0"/>
                </a:lnTo>
                <a:lnTo>
                  <a:pt x="6546692" y="6510982"/>
                </a:lnTo>
                <a:lnTo>
                  <a:pt x="0" y="651098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9572841" y="3216993"/>
            <a:ext cx="6546691" cy="6510982"/>
          </a:xfrm>
          <a:custGeom>
            <a:avLst/>
            <a:gdLst/>
            <a:ahLst/>
            <a:cxnLst/>
            <a:rect r="r" b="b" t="t" l="l"/>
            <a:pathLst>
              <a:path h="6510982" w="6546691">
                <a:moveTo>
                  <a:pt x="0" y="0"/>
                </a:moveTo>
                <a:lnTo>
                  <a:pt x="6546691" y="0"/>
                </a:lnTo>
                <a:lnTo>
                  <a:pt x="6546691" y="6510982"/>
                </a:lnTo>
                <a:lnTo>
                  <a:pt x="0" y="651098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5" id="5"/>
          <p:cNvSpPr txBox="true"/>
          <p:nvPr/>
        </p:nvSpPr>
        <p:spPr>
          <a:xfrm rot="0">
            <a:off x="1523608" y="3804335"/>
            <a:ext cx="6789616" cy="7389444"/>
          </a:xfrm>
          <a:prstGeom prst="rect">
            <a:avLst/>
          </a:prstGeom>
        </p:spPr>
        <p:txBody>
          <a:bodyPr anchor="t" rtlCol="false" tIns="0" lIns="0" bIns="0" rIns="0">
            <a:spAutoFit/>
          </a:bodyPr>
          <a:lstStyle/>
          <a:p>
            <a:pPr algn="l" marL="1050096" indent="-525048" lvl="1">
              <a:lnSpc>
                <a:spcPts val="6809"/>
              </a:lnSpc>
              <a:buFont typeface="Arial"/>
              <a:buChar char="•"/>
            </a:pPr>
            <a:r>
              <a:rPr lang="en-US" sz="4863">
                <a:solidFill>
                  <a:srgbClr val="FFFFFF"/>
                </a:solidFill>
                <a:latin typeface="Caveat Brush"/>
                <a:ea typeface="Caveat Brush"/>
                <a:cs typeface="Caveat Brush"/>
                <a:sym typeface="Caveat Brush"/>
              </a:rPr>
              <a:t>EMOTIONAL DISTRESS FROM CHRONIC PAIN, ILLNESS, FATIGUE ETC.</a:t>
            </a:r>
          </a:p>
          <a:p>
            <a:pPr algn="l" marL="1050096" indent="-525048" lvl="1">
              <a:lnSpc>
                <a:spcPts val="6809"/>
              </a:lnSpc>
              <a:buFont typeface="Arial"/>
              <a:buChar char="•"/>
            </a:pPr>
            <a:r>
              <a:rPr lang="en-US" sz="4863">
                <a:solidFill>
                  <a:srgbClr val="FFFFFF"/>
                </a:solidFill>
                <a:latin typeface="Caveat Brush"/>
                <a:ea typeface="Caveat Brush"/>
                <a:cs typeface="Caveat Brush"/>
                <a:sym typeface="Caveat Brush"/>
              </a:rPr>
              <a:t>Reduced Physical &amp; Mental Resilience</a:t>
            </a:r>
          </a:p>
          <a:p>
            <a:pPr algn="l">
              <a:lnSpc>
                <a:spcPts val="5632"/>
              </a:lnSpc>
            </a:pPr>
          </a:p>
          <a:p>
            <a:pPr algn="l">
              <a:lnSpc>
                <a:spcPts val="4878"/>
              </a:lnSpc>
            </a:pPr>
          </a:p>
          <a:p>
            <a:pPr algn="l">
              <a:lnSpc>
                <a:spcPts val="4878"/>
              </a:lnSpc>
            </a:pPr>
          </a:p>
          <a:p>
            <a:pPr algn="l">
              <a:lnSpc>
                <a:spcPts val="5036"/>
              </a:lnSpc>
            </a:pPr>
          </a:p>
          <a:p>
            <a:pPr algn="ctr">
              <a:lnSpc>
                <a:spcPts val="4245"/>
              </a:lnSpc>
              <a:spcBef>
                <a:spcPct val="0"/>
              </a:spcBef>
            </a:pPr>
          </a:p>
        </p:txBody>
      </p:sp>
      <p:grpSp>
        <p:nvGrpSpPr>
          <p:cNvPr name="Group 6" id="6"/>
          <p:cNvGrpSpPr/>
          <p:nvPr/>
        </p:nvGrpSpPr>
        <p:grpSpPr>
          <a:xfrm rot="244145">
            <a:off x="8427470" y="149022"/>
            <a:ext cx="5768420" cy="3424959"/>
            <a:chOff x="0" y="0"/>
            <a:chExt cx="7691227" cy="4566612"/>
          </a:xfrm>
        </p:grpSpPr>
        <p:sp>
          <p:nvSpPr>
            <p:cNvPr name="Freeform 7" id="7"/>
            <p:cNvSpPr/>
            <p:nvPr/>
          </p:nvSpPr>
          <p:spPr>
            <a:xfrm flipH="false" flipV="false" rot="-278853">
              <a:off x="209489" y="1560057"/>
              <a:ext cx="7384011" cy="2711864"/>
            </a:xfrm>
            <a:custGeom>
              <a:avLst/>
              <a:gdLst/>
              <a:ahLst/>
              <a:cxnLst/>
              <a:rect r="r" b="b" t="t" l="l"/>
              <a:pathLst>
                <a:path h="2711864" w="7384011">
                  <a:moveTo>
                    <a:pt x="0" y="0"/>
                  </a:moveTo>
                  <a:lnTo>
                    <a:pt x="7384011" y="0"/>
                  </a:lnTo>
                  <a:lnTo>
                    <a:pt x="7384011" y="2711864"/>
                  </a:lnTo>
                  <a:lnTo>
                    <a:pt x="0" y="2711864"/>
                  </a:lnTo>
                  <a:lnTo>
                    <a:pt x="0" y="0"/>
                  </a:lnTo>
                  <a:close/>
                </a:path>
              </a:pathLst>
            </a:custGeom>
            <a:blipFill>
              <a:blip r:embed="rId7"/>
              <a:stretch>
                <a:fillRect l="-33561" t="0" r="-39267" b="0"/>
              </a:stretch>
            </a:blipFill>
          </p:spPr>
        </p:sp>
        <p:sp>
          <p:nvSpPr>
            <p:cNvPr name="Freeform 8" id="8"/>
            <p:cNvSpPr/>
            <p:nvPr/>
          </p:nvSpPr>
          <p:spPr>
            <a:xfrm flipH="false" flipV="false" rot="10516286">
              <a:off x="99211" y="299736"/>
              <a:ext cx="7384011" cy="2711864"/>
            </a:xfrm>
            <a:custGeom>
              <a:avLst/>
              <a:gdLst/>
              <a:ahLst/>
              <a:cxnLst/>
              <a:rect r="r" b="b" t="t" l="l"/>
              <a:pathLst>
                <a:path h="2711864" w="7384011">
                  <a:moveTo>
                    <a:pt x="0" y="0"/>
                  </a:moveTo>
                  <a:lnTo>
                    <a:pt x="7384011" y="0"/>
                  </a:lnTo>
                  <a:lnTo>
                    <a:pt x="7384011" y="2711864"/>
                  </a:lnTo>
                  <a:lnTo>
                    <a:pt x="0" y="2711864"/>
                  </a:lnTo>
                  <a:lnTo>
                    <a:pt x="0" y="0"/>
                  </a:lnTo>
                  <a:close/>
                </a:path>
              </a:pathLst>
            </a:custGeom>
            <a:blipFill>
              <a:blip r:embed="rId7"/>
              <a:stretch>
                <a:fillRect l="-33561" t="0" r="-39267" b="0"/>
              </a:stretch>
            </a:blipFill>
          </p:spPr>
        </p:sp>
      </p:grpSp>
      <p:sp>
        <p:nvSpPr>
          <p:cNvPr name="TextBox 9" id="9"/>
          <p:cNvSpPr txBox="true"/>
          <p:nvPr/>
        </p:nvSpPr>
        <p:spPr>
          <a:xfrm rot="18520">
            <a:off x="8718107" y="1316493"/>
            <a:ext cx="5157270" cy="1270990"/>
          </a:xfrm>
          <a:prstGeom prst="rect">
            <a:avLst/>
          </a:prstGeom>
        </p:spPr>
        <p:txBody>
          <a:bodyPr anchor="t" rtlCol="false" tIns="0" lIns="0" bIns="0" rIns="0">
            <a:spAutoFit/>
          </a:bodyPr>
          <a:lstStyle/>
          <a:p>
            <a:pPr algn="ctr">
              <a:lnSpc>
                <a:spcPts val="9553"/>
              </a:lnSpc>
            </a:pPr>
            <a:r>
              <a:rPr lang="en-US" sz="9553" spc="210">
                <a:solidFill>
                  <a:srgbClr val="000000"/>
                </a:solidFill>
                <a:latin typeface="Caveat Brush"/>
                <a:ea typeface="Caveat Brush"/>
                <a:cs typeface="Caveat Brush"/>
                <a:sym typeface="Caveat Brush"/>
              </a:rPr>
              <a:t>HEALTH</a:t>
            </a:r>
          </a:p>
        </p:txBody>
      </p:sp>
      <p:grpSp>
        <p:nvGrpSpPr>
          <p:cNvPr name="Group 10" id="10"/>
          <p:cNvGrpSpPr/>
          <p:nvPr/>
        </p:nvGrpSpPr>
        <p:grpSpPr>
          <a:xfrm rot="236496">
            <a:off x="2724656" y="-342110"/>
            <a:ext cx="6560993" cy="3895543"/>
            <a:chOff x="0" y="0"/>
            <a:chExt cx="8747990" cy="5194058"/>
          </a:xfrm>
        </p:grpSpPr>
        <p:sp>
          <p:nvSpPr>
            <p:cNvPr name="Freeform 11" id="11"/>
            <p:cNvSpPr/>
            <p:nvPr/>
          </p:nvSpPr>
          <p:spPr>
            <a:xfrm flipH="false" flipV="false" rot="-278853">
              <a:off x="238272" y="1774407"/>
              <a:ext cx="8398563" cy="3084470"/>
            </a:xfrm>
            <a:custGeom>
              <a:avLst/>
              <a:gdLst/>
              <a:ahLst/>
              <a:cxnLst/>
              <a:rect r="r" b="b" t="t" l="l"/>
              <a:pathLst>
                <a:path h="3084470" w="8398563">
                  <a:moveTo>
                    <a:pt x="0" y="0"/>
                  </a:moveTo>
                  <a:lnTo>
                    <a:pt x="8398564" y="0"/>
                  </a:lnTo>
                  <a:lnTo>
                    <a:pt x="8398564" y="3084469"/>
                  </a:lnTo>
                  <a:lnTo>
                    <a:pt x="0" y="3084469"/>
                  </a:lnTo>
                  <a:lnTo>
                    <a:pt x="0" y="0"/>
                  </a:lnTo>
                  <a:close/>
                </a:path>
              </a:pathLst>
            </a:custGeom>
            <a:blipFill>
              <a:blip r:embed="rId8"/>
              <a:stretch>
                <a:fillRect l="-33561" t="0" r="-39267" b="0"/>
              </a:stretch>
            </a:blipFill>
          </p:spPr>
        </p:sp>
        <p:sp>
          <p:nvSpPr>
            <p:cNvPr name="Freeform 12" id="12"/>
            <p:cNvSpPr/>
            <p:nvPr/>
          </p:nvSpPr>
          <p:spPr>
            <a:xfrm flipH="false" flipV="false" rot="10516286">
              <a:off x="112842" y="340920"/>
              <a:ext cx="8398563" cy="3084470"/>
            </a:xfrm>
            <a:custGeom>
              <a:avLst/>
              <a:gdLst/>
              <a:ahLst/>
              <a:cxnLst/>
              <a:rect r="r" b="b" t="t" l="l"/>
              <a:pathLst>
                <a:path h="3084470" w="8398563">
                  <a:moveTo>
                    <a:pt x="0" y="0"/>
                  </a:moveTo>
                  <a:lnTo>
                    <a:pt x="8398563" y="0"/>
                  </a:lnTo>
                  <a:lnTo>
                    <a:pt x="8398563" y="3084469"/>
                  </a:lnTo>
                  <a:lnTo>
                    <a:pt x="0" y="3084469"/>
                  </a:lnTo>
                  <a:lnTo>
                    <a:pt x="0" y="0"/>
                  </a:lnTo>
                  <a:close/>
                </a:path>
              </a:pathLst>
            </a:custGeom>
            <a:blipFill>
              <a:blip r:embed="rId8"/>
              <a:stretch>
                <a:fillRect l="-33561" t="0" r="-39267" b="0"/>
              </a:stretch>
            </a:blipFill>
          </p:spPr>
        </p:sp>
      </p:grpSp>
      <p:sp>
        <p:nvSpPr>
          <p:cNvPr name="TextBox 13" id="13"/>
          <p:cNvSpPr txBox="true"/>
          <p:nvPr/>
        </p:nvSpPr>
        <p:spPr>
          <a:xfrm rot="71225">
            <a:off x="3002550" y="584886"/>
            <a:ext cx="6001851" cy="2090288"/>
          </a:xfrm>
          <a:prstGeom prst="rect">
            <a:avLst/>
          </a:prstGeom>
        </p:spPr>
        <p:txBody>
          <a:bodyPr anchor="t" rtlCol="false" tIns="0" lIns="0" bIns="0" rIns="0">
            <a:spAutoFit/>
          </a:bodyPr>
          <a:lstStyle/>
          <a:p>
            <a:pPr algn="ctr">
              <a:lnSpc>
                <a:spcPts val="8132"/>
              </a:lnSpc>
            </a:pPr>
            <a:r>
              <a:rPr lang="en-US" sz="8132">
                <a:solidFill>
                  <a:srgbClr val="FFFFFF"/>
                </a:solidFill>
                <a:latin typeface="Caveat Brush"/>
                <a:ea typeface="Caveat Brush"/>
                <a:cs typeface="Caveat Brush"/>
                <a:sym typeface="Caveat Brush"/>
              </a:rPr>
              <a:t>NEGLECTED </a:t>
            </a:r>
          </a:p>
          <a:p>
            <a:pPr algn="ctr">
              <a:lnSpc>
                <a:spcPts val="8132"/>
              </a:lnSpc>
            </a:pPr>
            <a:r>
              <a:rPr lang="en-US" sz="8132">
                <a:solidFill>
                  <a:srgbClr val="FFFFFF"/>
                </a:solidFill>
                <a:latin typeface="Caveat Brush"/>
                <a:ea typeface="Caveat Brush"/>
                <a:cs typeface="Caveat Brush"/>
                <a:sym typeface="Caveat Brush"/>
              </a:rPr>
              <a:t>PHYSICAL</a:t>
            </a:r>
          </a:p>
        </p:txBody>
      </p:sp>
      <p:sp>
        <p:nvSpPr>
          <p:cNvPr name="Freeform 14" id="14"/>
          <p:cNvSpPr/>
          <p:nvPr/>
        </p:nvSpPr>
        <p:spPr>
          <a:xfrm flipH="true" flipV="true" rot="1865233">
            <a:off x="170840" y="442532"/>
            <a:ext cx="3677364" cy="2213105"/>
          </a:xfrm>
          <a:custGeom>
            <a:avLst/>
            <a:gdLst/>
            <a:ahLst/>
            <a:cxnLst/>
            <a:rect r="r" b="b" t="t" l="l"/>
            <a:pathLst>
              <a:path h="2213105" w="3677364">
                <a:moveTo>
                  <a:pt x="3677365" y="2213104"/>
                </a:moveTo>
                <a:lnTo>
                  <a:pt x="0" y="2213104"/>
                </a:lnTo>
                <a:lnTo>
                  <a:pt x="0" y="0"/>
                </a:lnTo>
                <a:lnTo>
                  <a:pt x="3677365" y="0"/>
                </a:lnTo>
                <a:lnTo>
                  <a:pt x="3677365" y="2213104"/>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5" id="15"/>
          <p:cNvSpPr/>
          <p:nvPr/>
        </p:nvSpPr>
        <p:spPr>
          <a:xfrm flipH="false" flipV="true" rot="-1105169">
            <a:off x="14135178" y="620137"/>
            <a:ext cx="3677364" cy="2213105"/>
          </a:xfrm>
          <a:custGeom>
            <a:avLst/>
            <a:gdLst/>
            <a:ahLst/>
            <a:cxnLst/>
            <a:rect r="r" b="b" t="t" l="l"/>
            <a:pathLst>
              <a:path h="2213105" w="3677364">
                <a:moveTo>
                  <a:pt x="0" y="2213105"/>
                </a:moveTo>
                <a:lnTo>
                  <a:pt x="3677365" y="2213105"/>
                </a:lnTo>
                <a:lnTo>
                  <a:pt x="3677365" y="0"/>
                </a:lnTo>
                <a:lnTo>
                  <a:pt x="0" y="0"/>
                </a:lnTo>
                <a:lnTo>
                  <a:pt x="0" y="2213105"/>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6" id="16"/>
          <p:cNvSpPr txBox="true"/>
          <p:nvPr/>
        </p:nvSpPr>
        <p:spPr>
          <a:xfrm rot="0">
            <a:off x="9411778" y="3518255"/>
            <a:ext cx="6444330" cy="8173033"/>
          </a:xfrm>
          <a:prstGeom prst="rect">
            <a:avLst/>
          </a:prstGeom>
        </p:spPr>
        <p:txBody>
          <a:bodyPr anchor="t" rtlCol="false" tIns="0" lIns="0" bIns="0" rIns="0">
            <a:spAutoFit/>
          </a:bodyPr>
          <a:lstStyle/>
          <a:p>
            <a:pPr algn="l" marL="1021203" indent="-510601" lvl="1">
              <a:lnSpc>
                <a:spcPts val="6621"/>
              </a:lnSpc>
              <a:buFont typeface="Arial"/>
              <a:buChar char="•"/>
            </a:pPr>
            <a:r>
              <a:rPr lang="en-US" sz="4729">
                <a:solidFill>
                  <a:srgbClr val="FFFFFF"/>
                </a:solidFill>
                <a:latin typeface="Caveat Brush"/>
                <a:ea typeface="Caveat Brush"/>
                <a:cs typeface="Caveat Brush"/>
                <a:sym typeface="Caveat Brush"/>
              </a:rPr>
              <a:t>IMPAIRED OVERALL SELF-CARE (NEGLECTING PHYSICAL CARE LEADS TO NEGLECT OF OVERALL WELL-BEING, INCLUDING MENTAL HEALTH)</a:t>
            </a:r>
          </a:p>
          <a:p>
            <a:pPr algn="l">
              <a:lnSpc>
                <a:spcPts val="5362"/>
              </a:lnSpc>
            </a:pPr>
          </a:p>
          <a:p>
            <a:pPr algn="l">
              <a:lnSpc>
                <a:spcPts val="4662"/>
              </a:lnSpc>
            </a:pPr>
          </a:p>
          <a:p>
            <a:pPr algn="l">
              <a:lnSpc>
                <a:spcPts val="4524"/>
              </a:lnSpc>
            </a:pPr>
          </a:p>
          <a:p>
            <a:pPr algn="ctr">
              <a:lnSpc>
                <a:spcPts val="3813"/>
              </a:lnSpc>
              <a:spcBef>
                <a:spcPct val="0"/>
              </a:spcBef>
            </a:pP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4914" t="-9608" r="0" b="-30277"/>
            </a:stretch>
          </a:blipFill>
        </p:spPr>
      </p:sp>
      <p:sp>
        <p:nvSpPr>
          <p:cNvPr name="Freeform 3" id="3"/>
          <p:cNvSpPr/>
          <p:nvPr/>
        </p:nvSpPr>
        <p:spPr>
          <a:xfrm flipH="false" flipV="false" rot="0">
            <a:off x="1645070" y="3216993"/>
            <a:ext cx="6546691" cy="6510982"/>
          </a:xfrm>
          <a:custGeom>
            <a:avLst/>
            <a:gdLst/>
            <a:ahLst/>
            <a:cxnLst/>
            <a:rect r="r" b="b" t="t" l="l"/>
            <a:pathLst>
              <a:path h="6510982" w="6546691">
                <a:moveTo>
                  <a:pt x="0" y="0"/>
                </a:moveTo>
                <a:lnTo>
                  <a:pt x="6546692" y="0"/>
                </a:lnTo>
                <a:lnTo>
                  <a:pt x="6546692" y="6510982"/>
                </a:lnTo>
                <a:lnTo>
                  <a:pt x="0" y="651098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4" id="4"/>
          <p:cNvGrpSpPr/>
          <p:nvPr/>
        </p:nvGrpSpPr>
        <p:grpSpPr>
          <a:xfrm rot="244145">
            <a:off x="8438655" y="-127979"/>
            <a:ext cx="6333142" cy="3760258"/>
            <a:chOff x="0" y="0"/>
            <a:chExt cx="8444189" cy="5013678"/>
          </a:xfrm>
        </p:grpSpPr>
        <p:sp>
          <p:nvSpPr>
            <p:cNvPr name="Freeform 5" id="5"/>
            <p:cNvSpPr/>
            <p:nvPr/>
          </p:nvSpPr>
          <p:spPr>
            <a:xfrm flipH="false" flipV="false" rot="-278853">
              <a:off x="229998" y="1712785"/>
              <a:ext cx="8106897" cy="2977352"/>
            </a:xfrm>
            <a:custGeom>
              <a:avLst/>
              <a:gdLst/>
              <a:ahLst/>
              <a:cxnLst/>
              <a:rect r="r" b="b" t="t" l="l"/>
              <a:pathLst>
                <a:path h="2977352" w="8106897">
                  <a:moveTo>
                    <a:pt x="0" y="0"/>
                  </a:moveTo>
                  <a:lnTo>
                    <a:pt x="8106897" y="0"/>
                  </a:lnTo>
                  <a:lnTo>
                    <a:pt x="8106897" y="2977352"/>
                  </a:lnTo>
                  <a:lnTo>
                    <a:pt x="0" y="2977352"/>
                  </a:lnTo>
                  <a:lnTo>
                    <a:pt x="0" y="0"/>
                  </a:lnTo>
                  <a:close/>
                </a:path>
              </a:pathLst>
            </a:custGeom>
            <a:blipFill>
              <a:blip r:embed="rId5"/>
              <a:stretch>
                <a:fillRect l="-33561" t="0" r="-39267" b="0"/>
              </a:stretch>
            </a:blipFill>
          </p:spPr>
        </p:sp>
        <p:sp>
          <p:nvSpPr>
            <p:cNvPr name="Freeform 6" id="6"/>
            <p:cNvSpPr/>
            <p:nvPr/>
          </p:nvSpPr>
          <p:spPr>
            <a:xfrm flipH="false" flipV="false" rot="10516286">
              <a:off x="108923" y="329080"/>
              <a:ext cx="8106897" cy="2977352"/>
            </a:xfrm>
            <a:custGeom>
              <a:avLst/>
              <a:gdLst/>
              <a:ahLst/>
              <a:cxnLst/>
              <a:rect r="r" b="b" t="t" l="l"/>
              <a:pathLst>
                <a:path h="2977352" w="8106897">
                  <a:moveTo>
                    <a:pt x="0" y="0"/>
                  </a:moveTo>
                  <a:lnTo>
                    <a:pt x="8106898" y="0"/>
                  </a:lnTo>
                  <a:lnTo>
                    <a:pt x="8106898" y="2977352"/>
                  </a:lnTo>
                  <a:lnTo>
                    <a:pt x="0" y="2977352"/>
                  </a:lnTo>
                  <a:lnTo>
                    <a:pt x="0" y="0"/>
                  </a:lnTo>
                  <a:close/>
                </a:path>
              </a:pathLst>
            </a:custGeom>
            <a:blipFill>
              <a:blip r:embed="rId5"/>
              <a:stretch>
                <a:fillRect l="-33561" t="0" r="-39267" b="0"/>
              </a:stretch>
            </a:blipFill>
          </p:spPr>
        </p:sp>
      </p:grpSp>
      <p:sp>
        <p:nvSpPr>
          <p:cNvPr name="TextBox 7" id="7"/>
          <p:cNvSpPr txBox="true"/>
          <p:nvPr/>
        </p:nvSpPr>
        <p:spPr>
          <a:xfrm rot="18520">
            <a:off x="9026104" y="1207142"/>
            <a:ext cx="5157270" cy="1270990"/>
          </a:xfrm>
          <a:prstGeom prst="rect">
            <a:avLst/>
          </a:prstGeom>
        </p:spPr>
        <p:txBody>
          <a:bodyPr anchor="t" rtlCol="false" tIns="0" lIns="0" bIns="0" rIns="0">
            <a:spAutoFit/>
          </a:bodyPr>
          <a:lstStyle/>
          <a:p>
            <a:pPr algn="ctr">
              <a:lnSpc>
                <a:spcPts val="9553"/>
              </a:lnSpc>
            </a:pPr>
            <a:r>
              <a:rPr lang="en-US" sz="9553" spc="210">
                <a:solidFill>
                  <a:srgbClr val="000000"/>
                </a:solidFill>
                <a:latin typeface="Caveat Brush"/>
                <a:ea typeface="Caveat Brush"/>
                <a:cs typeface="Caveat Brush"/>
                <a:sym typeface="Caveat Brush"/>
              </a:rPr>
              <a:t>THERAPY</a:t>
            </a:r>
          </a:p>
        </p:txBody>
      </p:sp>
      <p:grpSp>
        <p:nvGrpSpPr>
          <p:cNvPr name="Group 8" id="8"/>
          <p:cNvGrpSpPr/>
          <p:nvPr/>
        </p:nvGrpSpPr>
        <p:grpSpPr>
          <a:xfrm rot="236496">
            <a:off x="2724656" y="-342110"/>
            <a:ext cx="6560993" cy="3895543"/>
            <a:chOff x="0" y="0"/>
            <a:chExt cx="8747990" cy="5194058"/>
          </a:xfrm>
        </p:grpSpPr>
        <p:sp>
          <p:nvSpPr>
            <p:cNvPr name="Freeform 9" id="9"/>
            <p:cNvSpPr/>
            <p:nvPr/>
          </p:nvSpPr>
          <p:spPr>
            <a:xfrm flipH="false" flipV="false" rot="-278853">
              <a:off x="238272" y="1774407"/>
              <a:ext cx="8398563" cy="3084470"/>
            </a:xfrm>
            <a:custGeom>
              <a:avLst/>
              <a:gdLst/>
              <a:ahLst/>
              <a:cxnLst/>
              <a:rect r="r" b="b" t="t" l="l"/>
              <a:pathLst>
                <a:path h="3084470" w="8398563">
                  <a:moveTo>
                    <a:pt x="0" y="0"/>
                  </a:moveTo>
                  <a:lnTo>
                    <a:pt x="8398564" y="0"/>
                  </a:lnTo>
                  <a:lnTo>
                    <a:pt x="8398564" y="3084469"/>
                  </a:lnTo>
                  <a:lnTo>
                    <a:pt x="0" y="3084469"/>
                  </a:lnTo>
                  <a:lnTo>
                    <a:pt x="0" y="0"/>
                  </a:lnTo>
                  <a:close/>
                </a:path>
              </a:pathLst>
            </a:custGeom>
            <a:blipFill>
              <a:blip r:embed="rId6"/>
              <a:stretch>
                <a:fillRect l="-33561" t="0" r="-39267" b="0"/>
              </a:stretch>
            </a:blipFill>
          </p:spPr>
        </p:sp>
        <p:sp>
          <p:nvSpPr>
            <p:cNvPr name="Freeform 10" id="10"/>
            <p:cNvSpPr/>
            <p:nvPr/>
          </p:nvSpPr>
          <p:spPr>
            <a:xfrm flipH="false" flipV="false" rot="10516286">
              <a:off x="112842" y="340920"/>
              <a:ext cx="8398563" cy="3084470"/>
            </a:xfrm>
            <a:custGeom>
              <a:avLst/>
              <a:gdLst/>
              <a:ahLst/>
              <a:cxnLst/>
              <a:rect r="r" b="b" t="t" l="l"/>
              <a:pathLst>
                <a:path h="3084470" w="8398563">
                  <a:moveTo>
                    <a:pt x="0" y="0"/>
                  </a:moveTo>
                  <a:lnTo>
                    <a:pt x="8398563" y="0"/>
                  </a:lnTo>
                  <a:lnTo>
                    <a:pt x="8398563" y="3084469"/>
                  </a:lnTo>
                  <a:lnTo>
                    <a:pt x="0" y="3084469"/>
                  </a:lnTo>
                  <a:lnTo>
                    <a:pt x="0" y="0"/>
                  </a:lnTo>
                  <a:close/>
                </a:path>
              </a:pathLst>
            </a:custGeom>
            <a:blipFill>
              <a:blip r:embed="rId6"/>
              <a:stretch>
                <a:fillRect l="-33561" t="0" r="-39267" b="0"/>
              </a:stretch>
            </a:blipFill>
          </p:spPr>
        </p:sp>
      </p:grpSp>
      <p:sp>
        <p:nvSpPr>
          <p:cNvPr name="TextBox 11" id="11"/>
          <p:cNvSpPr txBox="true"/>
          <p:nvPr/>
        </p:nvSpPr>
        <p:spPr>
          <a:xfrm rot="71225">
            <a:off x="3002550" y="1096300"/>
            <a:ext cx="6001851" cy="1067459"/>
          </a:xfrm>
          <a:prstGeom prst="rect">
            <a:avLst/>
          </a:prstGeom>
        </p:spPr>
        <p:txBody>
          <a:bodyPr anchor="t" rtlCol="false" tIns="0" lIns="0" bIns="0" rIns="0">
            <a:spAutoFit/>
          </a:bodyPr>
          <a:lstStyle/>
          <a:p>
            <a:pPr algn="ctr">
              <a:lnSpc>
                <a:spcPts val="8132"/>
              </a:lnSpc>
            </a:pPr>
            <a:r>
              <a:rPr lang="en-US" sz="8132">
                <a:solidFill>
                  <a:srgbClr val="FFFFFF"/>
                </a:solidFill>
                <a:latin typeface="Caveat Brush"/>
                <a:ea typeface="Caveat Brush"/>
                <a:cs typeface="Caveat Brush"/>
                <a:sym typeface="Caveat Brush"/>
              </a:rPr>
              <a:t>INADEQUATE</a:t>
            </a:r>
          </a:p>
        </p:txBody>
      </p:sp>
      <p:sp>
        <p:nvSpPr>
          <p:cNvPr name="Freeform 12" id="12"/>
          <p:cNvSpPr/>
          <p:nvPr/>
        </p:nvSpPr>
        <p:spPr>
          <a:xfrm flipH="true" flipV="true" rot="1865233">
            <a:off x="170840" y="442532"/>
            <a:ext cx="3677364" cy="2213105"/>
          </a:xfrm>
          <a:custGeom>
            <a:avLst/>
            <a:gdLst/>
            <a:ahLst/>
            <a:cxnLst/>
            <a:rect r="r" b="b" t="t" l="l"/>
            <a:pathLst>
              <a:path h="2213105" w="3677364">
                <a:moveTo>
                  <a:pt x="3677365" y="2213104"/>
                </a:moveTo>
                <a:lnTo>
                  <a:pt x="0" y="2213104"/>
                </a:lnTo>
                <a:lnTo>
                  <a:pt x="0" y="0"/>
                </a:lnTo>
                <a:lnTo>
                  <a:pt x="3677365" y="0"/>
                </a:lnTo>
                <a:lnTo>
                  <a:pt x="3677365" y="2213104"/>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3" id="13"/>
          <p:cNvSpPr txBox="true"/>
          <p:nvPr/>
        </p:nvSpPr>
        <p:spPr>
          <a:xfrm rot="0">
            <a:off x="1523608" y="4374927"/>
            <a:ext cx="6789616" cy="6528923"/>
          </a:xfrm>
          <a:prstGeom prst="rect">
            <a:avLst/>
          </a:prstGeom>
        </p:spPr>
        <p:txBody>
          <a:bodyPr anchor="t" rtlCol="false" tIns="0" lIns="0" bIns="0" rIns="0">
            <a:spAutoFit/>
          </a:bodyPr>
          <a:lstStyle/>
          <a:p>
            <a:pPr algn="l" marL="1050096" indent="-525048" lvl="1">
              <a:lnSpc>
                <a:spcPts val="6809"/>
              </a:lnSpc>
              <a:buFont typeface="Arial"/>
              <a:buChar char="•"/>
            </a:pPr>
            <a:r>
              <a:rPr lang="en-US" sz="4863">
                <a:solidFill>
                  <a:srgbClr val="FFFFFF"/>
                </a:solidFill>
                <a:latin typeface="Caveat Brush"/>
                <a:ea typeface="Caveat Brush"/>
                <a:cs typeface="Caveat Brush"/>
                <a:sym typeface="Caveat Brush"/>
              </a:rPr>
              <a:t>UNADDRESSED TRAUMA</a:t>
            </a:r>
          </a:p>
          <a:p>
            <a:pPr algn="l" marL="1050096" indent="-525048" lvl="1">
              <a:lnSpc>
                <a:spcPts val="6809"/>
              </a:lnSpc>
              <a:buFont typeface="Arial"/>
              <a:buChar char="•"/>
            </a:pPr>
            <a:r>
              <a:rPr lang="en-US" sz="4863">
                <a:solidFill>
                  <a:srgbClr val="FFFFFF"/>
                </a:solidFill>
                <a:latin typeface="Caveat Brush"/>
                <a:ea typeface="Caveat Brush"/>
                <a:cs typeface="Caveat Brush"/>
                <a:sym typeface="Caveat Brush"/>
              </a:rPr>
              <a:t>Unresolved Issues</a:t>
            </a:r>
          </a:p>
          <a:p>
            <a:pPr algn="l" marL="1050096" indent="-525048" lvl="1">
              <a:lnSpc>
                <a:spcPts val="6809"/>
              </a:lnSpc>
              <a:buFont typeface="Arial"/>
              <a:buChar char="•"/>
            </a:pPr>
            <a:r>
              <a:rPr lang="en-US" sz="4863" i="true">
                <a:solidFill>
                  <a:srgbClr val="FFFFFF"/>
                </a:solidFill>
                <a:latin typeface="Caveat Brush"/>
                <a:ea typeface="Caveat Brush"/>
                <a:cs typeface="Caveat Brush"/>
                <a:sym typeface="Caveat Brush"/>
              </a:rPr>
              <a:t>SOCIAL </a:t>
            </a:r>
            <a:r>
              <a:rPr lang="en-US" sz="4863" i="true">
                <a:solidFill>
                  <a:srgbClr val="FFFFFF"/>
                </a:solidFill>
                <a:latin typeface="Caveat Brush"/>
                <a:ea typeface="Caveat Brush"/>
                <a:cs typeface="Caveat Brush"/>
                <a:sym typeface="Caveat Brush"/>
              </a:rPr>
              <a:t>ISOLATION</a:t>
            </a:r>
          </a:p>
          <a:p>
            <a:pPr algn="l" marL="1050096" indent="-525048" lvl="1">
              <a:lnSpc>
                <a:spcPts val="6809"/>
              </a:lnSpc>
              <a:buFont typeface="Arial"/>
              <a:buChar char="•"/>
            </a:pPr>
            <a:r>
              <a:rPr lang="en-US" sz="4863" i="true">
                <a:solidFill>
                  <a:srgbClr val="FFFFFF"/>
                </a:solidFill>
                <a:latin typeface="Caveat Brush"/>
                <a:ea typeface="Caveat Brush"/>
                <a:cs typeface="Caveat Brush"/>
                <a:sym typeface="Caveat Brush"/>
              </a:rPr>
              <a:t>LIMITED RESILIENCE</a:t>
            </a:r>
          </a:p>
          <a:p>
            <a:pPr algn="l">
              <a:lnSpc>
                <a:spcPts val="5632"/>
              </a:lnSpc>
            </a:pPr>
          </a:p>
          <a:p>
            <a:pPr algn="l">
              <a:lnSpc>
                <a:spcPts val="4878"/>
              </a:lnSpc>
            </a:pPr>
          </a:p>
          <a:p>
            <a:pPr algn="l">
              <a:lnSpc>
                <a:spcPts val="4878"/>
              </a:lnSpc>
            </a:pPr>
          </a:p>
          <a:p>
            <a:pPr algn="l">
              <a:lnSpc>
                <a:spcPts val="5036"/>
              </a:lnSpc>
            </a:pPr>
          </a:p>
          <a:p>
            <a:pPr algn="ctr">
              <a:lnSpc>
                <a:spcPts val="4245"/>
              </a:lnSpc>
              <a:spcBef>
                <a:spcPct val="0"/>
              </a:spcBef>
            </a:pPr>
          </a:p>
        </p:txBody>
      </p:sp>
      <p:grpSp>
        <p:nvGrpSpPr>
          <p:cNvPr name="Group 14" id="14"/>
          <p:cNvGrpSpPr/>
          <p:nvPr/>
        </p:nvGrpSpPr>
        <p:grpSpPr>
          <a:xfrm rot="512724">
            <a:off x="9524425" y="2465111"/>
            <a:ext cx="6753988" cy="4010133"/>
            <a:chOff x="0" y="0"/>
            <a:chExt cx="9005317" cy="5346844"/>
          </a:xfrm>
        </p:grpSpPr>
        <p:sp>
          <p:nvSpPr>
            <p:cNvPr name="Freeform 15" id="15"/>
            <p:cNvSpPr/>
            <p:nvPr/>
          </p:nvSpPr>
          <p:spPr>
            <a:xfrm flipH="false" flipV="false" rot="-278853">
              <a:off x="245281" y="1826602"/>
              <a:ext cx="8645612" cy="3175201"/>
            </a:xfrm>
            <a:custGeom>
              <a:avLst/>
              <a:gdLst/>
              <a:ahLst/>
              <a:cxnLst/>
              <a:rect r="r" b="b" t="t" l="l"/>
              <a:pathLst>
                <a:path h="3175201" w="8645612">
                  <a:moveTo>
                    <a:pt x="0" y="0"/>
                  </a:moveTo>
                  <a:lnTo>
                    <a:pt x="8645612" y="0"/>
                  </a:lnTo>
                  <a:lnTo>
                    <a:pt x="8645612" y="3175201"/>
                  </a:lnTo>
                  <a:lnTo>
                    <a:pt x="0" y="3175201"/>
                  </a:lnTo>
                  <a:lnTo>
                    <a:pt x="0" y="0"/>
                  </a:lnTo>
                  <a:close/>
                </a:path>
              </a:pathLst>
            </a:custGeom>
            <a:blipFill>
              <a:blip r:embed="rId5"/>
              <a:stretch>
                <a:fillRect l="-33561" t="0" r="-39267" b="0"/>
              </a:stretch>
            </a:blipFill>
          </p:spPr>
        </p:sp>
        <p:sp>
          <p:nvSpPr>
            <p:cNvPr name="Freeform 16" id="16"/>
            <p:cNvSpPr/>
            <p:nvPr/>
          </p:nvSpPr>
          <p:spPr>
            <a:xfrm flipH="false" flipV="false" rot="10516286">
              <a:off x="116161" y="350948"/>
              <a:ext cx="8645612" cy="3175201"/>
            </a:xfrm>
            <a:custGeom>
              <a:avLst/>
              <a:gdLst/>
              <a:ahLst/>
              <a:cxnLst/>
              <a:rect r="r" b="b" t="t" l="l"/>
              <a:pathLst>
                <a:path h="3175201" w="8645612">
                  <a:moveTo>
                    <a:pt x="0" y="0"/>
                  </a:moveTo>
                  <a:lnTo>
                    <a:pt x="8645612" y="0"/>
                  </a:lnTo>
                  <a:lnTo>
                    <a:pt x="8645612" y="3175201"/>
                  </a:lnTo>
                  <a:lnTo>
                    <a:pt x="0" y="3175201"/>
                  </a:lnTo>
                  <a:lnTo>
                    <a:pt x="0" y="0"/>
                  </a:lnTo>
                  <a:close/>
                </a:path>
              </a:pathLst>
            </a:custGeom>
            <a:blipFill>
              <a:blip r:embed="rId5"/>
              <a:stretch>
                <a:fillRect l="-33561" t="0" r="-39267" b="0"/>
              </a:stretch>
            </a:blipFill>
          </p:spPr>
        </p:sp>
      </p:grpSp>
      <p:sp>
        <p:nvSpPr>
          <p:cNvPr name="TextBox 17" id="17"/>
          <p:cNvSpPr txBox="true"/>
          <p:nvPr/>
        </p:nvSpPr>
        <p:spPr>
          <a:xfrm rot="311798">
            <a:off x="10479823" y="3952064"/>
            <a:ext cx="4828527" cy="1197486"/>
          </a:xfrm>
          <a:prstGeom prst="rect">
            <a:avLst/>
          </a:prstGeom>
        </p:spPr>
        <p:txBody>
          <a:bodyPr anchor="t" rtlCol="false" tIns="0" lIns="0" bIns="0" rIns="0">
            <a:spAutoFit/>
          </a:bodyPr>
          <a:lstStyle/>
          <a:p>
            <a:pPr algn="ctr">
              <a:lnSpc>
                <a:spcPts val="8944"/>
              </a:lnSpc>
            </a:pPr>
            <a:r>
              <a:rPr lang="en-US" sz="8944" spc="196">
                <a:solidFill>
                  <a:srgbClr val="000000"/>
                </a:solidFill>
                <a:latin typeface="Caveat Brush"/>
                <a:ea typeface="Caveat Brush"/>
                <a:cs typeface="Caveat Brush"/>
                <a:sym typeface="Caveat Brush"/>
              </a:rPr>
              <a:t>&amp; SUPPORT</a:t>
            </a:r>
          </a:p>
        </p:txBody>
      </p:sp>
      <p:sp>
        <p:nvSpPr>
          <p:cNvPr name="Freeform 18" id="18"/>
          <p:cNvSpPr/>
          <p:nvPr/>
        </p:nvSpPr>
        <p:spPr>
          <a:xfrm flipH="false" flipV="true" rot="-5400000">
            <a:off x="10884288" y="6109996"/>
            <a:ext cx="4710805" cy="2835048"/>
          </a:xfrm>
          <a:custGeom>
            <a:avLst/>
            <a:gdLst/>
            <a:ahLst/>
            <a:cxnLst/>
            <a:rect r="r" b="b" t="t" l="l"/>
            <a:pathLst>
              <a:path h="2835048" w="4710805">
                <a:moveTo>
                  <a:pt x="0" y="2835048"/>
                </a:moveTo>
                <a:lnTo>
                  <a:pt x="4710805" y="2835048"/>
                </a:lnTo>
                <a:lnTo>
                  <a:pt x="4710805" y="0"/>
                </a:lnTo>
                <a:lnTo>
                  <a:pt x="0" y="0"/>
                </a:lnTo>
                <a:lnTo>
                  <a:pt x="0" y="2835048"/>
                </a:lnTo>
                <a:close/>
              </a:path>
            </a:pathLst>
          </a:custGeom>
          <a:blipFill>
            <a:blip r:embed="rId7">
              <a:extLst>
                <a:ext uri="{96DAC541-7B7A-43D3-8B79-37D633B846F1}">
                  <asvg:svgBlip xmlns:asvg="http://schemas.microsoft.com/office/drawing/2016/SVG/main" r:embed="rId8"/>
                </a:ext>
              </a:extLst>
            </a:blip>
            <a:stretch>
              <a:fillRect l="0" t="0" r="0" b="0"/>
            </a:stretch>
          </a:blipFill>
        </p:spPr>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4914" t="-9608" r="0" b="-30277"/>
            </a:stretch>
          </a:blipFill>
        </p:spPr>
      </p:sp>
      <p:sp>
        <p:nvSpPr>
          <p:cNvPr name="Freeform 3" id="3"/>
          <p:cNvSpPr/>
          <p:nvPr/>
        </p:nvSpPr>
        <p:spPr>
          <a:xfrm flipH="false" flipV="false" rot="0">
            <a:off x="1645070" y="3216993"/>
            <a:ext cx="6546691" cy="6510982"/>
          </a:xfrm>
          <a:custGeom>
            <a:avLst/>
            <a:gdLst/>
            <a:ahLst/>
            <a:cxnLst/>
            <a:rect r="r" b="b" t="t" l="l"/>
            <a:pathLst>
              <a:path h="6510982" w="6546691">
                <a:moveTo>
                  <a:pt x="0" y="0"/>
                </a:moveTo>
                <a:lnTo>
                  <a:pt x="6546692" y="0"/>
                </a:lnTo>
                <a:lnTo>
                  <a:pt x="6546692" y="6510982"/>
                </a:lnTo>
                <a:lnTo>
                  <a:pt x="0" y="651098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9572841" y="3216993"/>
            <a:ext cx="6546691" cy="6510982"/>
          </a:xfrm>
          <a:custGeom>
            <a:avLst/>
            <a:gdLst/>
            <a:ahLst/>
            <a:cxnLst/>
            <a:rect r="r" b="b" t="t" l="l"/>
            <a:pathLst>
              <a:path h="6510982" w="6546691">
                <a:moveTo>
                  <a:pt x="0" y="0"/>
                </a:moveTo>
                <a:lnTo>
                  <a:pt x="6546691" y="0"/>
                </a:lnTo>
                <a:lnTo>
                  <a:pt x="6546691" y="6510982"/>
                </a:lnTo>
                <a:lnTo>
                  <a:pt x="0" y="651098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5" id="5"/>
          <p:cNvSpPr txBox="true"/>
          <p:nvPr/>
        </p:nvSpPr>
        <p:spPr>
          <a:xfrm rot="0">
            <a:off x="1523608" y="3804335"/>
            <a:ext cx="6789616" cy="8249965"/>
          </a:xfrm>
          <a:prstGeom prst="rect">
            <a:avLst/>
          </a:prstGeom>
        </p:spPr>
        <p:txBody>
          <a:bodyPr anchor="t" rtlCol="false" tIns="0" lIns="0" bIns="0" rIns="0">
            <a:spAutoFit/>
          </a:bodyPr>
          <a:lstStyle/>
          <a:p>
            <a:pPr algn="l" marL="1050096" indent="-525048" lvl="1">
              <a:lnSpc>
                <a:spcPts val="6809"/>
              </a:lnSpc>
              <a:buFont typeface="Arial"/>
              <a:buChar char="•"/>
            </a:pPr>
            <a:r>
              <a:rPr lang="en-US" sz="4863">
                <a:solidFill>
                  <a:srgbClr val="FFFFFF"/>
                </a:solidFill>
                <a:latin typeface="Caveat Brush"/>
                <a:ea typeface="Caveat Brush"/>
                <a:cs typeface="Caveat Brush"/>
                <a:sym typeface="Caveat Brush"/>
              </a:rPr>
              <a:t>AMPLIFIES DISTRESS</a:t>
            </a:r>
          </a:p>
          <a:p>
            <a:pPr algn="l" marL="1050096" indent="-525048" lvl="1">
              <a:lnSpc>
                <a:spcPts val="6809"/>
              </a:lnSpc>
              <a:buFont typeface="Arial"/>
              <a:buChar char="•"/>
            </a:pPr>
            <a:r>
              <a:rPr lang="en-US" sz="4863">
                <a:solidFill>
                  <a:srgbClr val="FFFFFF"/>
                </a:solidFill>
                <a:latin typeface="Caveat Brush"/>
                <a:ea typeface="Caveat Brush"/>
                <a:cs typeface="Caveat Brush"/>
                <a:sym typeface="Caveat Brush"/>
              </a:rPr>
              <a:t>Interferes with Positive Solutions</a:t>
            </a:r>
          </a:p>
          <a:p>
            <a:pPr algn="l" marL="1050096" indent="-525048" lvl="1">
              <a:lnSpc>
                <a:spcPts val="6809"/>
              </a:lnSpc>
              <a:buFont typeface="Arial"/>
              <a:buChar char="•"/>
            </a:pPr>
            <a:r>
              <a:rPr lang="en-US" sz="4863">
                <a:solidFill>
                  <a:srgbClr val="FFFFFF"/>
                </a:solidFill>
                <a:latin typeface="Caveat Brush"/>
                <a:ea typeface="Caveat Brush"/>
                <a:cs typeface="Caveat Brush"/>
                <a:sym typeface="Caveat Brush"/>
              </a:rPr>
              <a:t>Compromises Judgment &amp; Decision Making</a:t>
            </a:r>
          </a:p>
          <a:p>
            <a:pPr algn="l">
              <a:lnSpc>
                <a:spcPts val="5632"/>
              </a:lnSpc>
            </a:pPr>
          </a:p>
          <a:p>
            <a:pPr algn="l">
              <a:lnSpc>
                <a:spcPts val="4878"/>
              </a:lnSpc>
            </a:pPr>
          </a:p>
          <a:p>
            <a:pPr algn="l">
              <a:lnSpc>
                <a:spcPts val="4878"/>
              </a:lnSpc>
            </a:pPr>
          </a:p>
          <a:p>
            <a:pPr algn="l">
              <a:lnSpc>
                <a:spcPts val="5036"/>
              </a:lnSpc>
            </a:pPr>
          </a:p>
          <a:p>
            <a:pPr algn="ctr">
              <a:lnSpc>
                <a:spcPts val="4245"/>
              </a:lnSpc>
              <a:spcBef>
                <a:spcPct val="0"/>
              </a:spcBef>
            </a:pPr>
          </a:p>
        </p:txBody>
      </p:sp>
      <p:grpSp>
        <p:nvGrpSpPr>
          <p:cNvPr name="Group 6" id="6"/>
          <p:cNvGrpSpPr/>
          <p:nvPr/>
        </p:nvGrpSpPr>
        <p:grpSpPr>
          <a:xfrm rot="244145">
            <a:off x="8554733" y="208026"/>
            <a:ext cx="5989575" cy="3556268"/>
            <a:chOff x="0" y="0"/>
            <a:chExt cx="7986100" cy="4741691"/>
          </a:xfrm>
        </p:grpSpPr>
        <p:sp>
          <p:nvSpPr>
            <p:cNvPr name="Freeform 7" id="7"/>
            <p:cNvSpPr/>
            <p:nvPr/>
          </p:nvSpPr>
          <p:spPr>
            <a:xfrm flipH="false" flipV="false" rot="-278853">
              <a:off x="217521" y="1619868"/>
              <a:ext cx="7667106" cy="2815834"/>
            </a:xfrm>
            <a:custGeom>
              <a:avLst/>
              <a:gdLst/>
              <a:ahLst/>
              <a:cxnLst/>
              <a:rect r="r" b="b" t="t" l="l"/>
              <a:pathLst>
                <a:path h="2815834" w="7667106">
                  <a:moveTo>
                    <a:pt x="0" y="0"/>
                  </a:moveTo>
                  <a:lnTo>
                    <a:pt x="7667106" y="0"/>
                  </a:lnTo>
                  <a:lnTo>
                    <a:pt x="7667106" y="2815834"/>
                  </a:lnTo>
                  <a:lnTo>
                    <a:pt x="0" y="2815834"/>
                  </a:lnTo>
                  <a:lnTo>
                    <a:pt x="0" y="0"/>
                  </a:lnTo>
                  <a:close/>
                </a:path>
              </a:pathLst>
            </a:custGeom>
            <a:blipFill>
              <a:blip r:embed="rId7"/>
              <a:stretch>
                <a:fillRect l="-33561" t="0" r="-39267" b="0"/>
              </a:stretch>
            </a:blipFill>
          </p:spPr>
        </p:sp>
        <p:sp>
          <p:nvSpPr>
            <p:cNvPr name="Freeform 8" id="8"/>
            <p:cNvSpPr/>
            <p:nvPr/>
          </p:nvSpPr>
          <p:spPr>
            <a:xfrm flipH="false" flipV="false" rot="10516286">
              <a:off x="103014" y="311228"/>
              <a:ext cx="7667106" cy="2815834"/>
            </a:xfrm>
            <a:custGeom>
              <a:avLst/>
              <a:gdLst/>
              <a:ahLst/>
              <a:cxnLst/>
              <a:rect r="r" b="b" t="t" l="l"/>
              <a:pathLst>
                <a:path h="2815834" w="7667106">
                  <a:moveTo>
                    <a:pt x="0" y="0"/>
                  </a:moveTo>
                  <a:lnTo>
                    <a:pt x="7667106" y="0"/>
                  </a:lnTo>
                  <a:lnTo>
                    <a:pt x="7667106" y="2815834"/>
                  </a:lnTo>
                  <a:lnTo>
                    <a:pt x="0" y="2815834"/>
                  </a:lnTo>
                  <a:lnTo>
                    <a:pt x="0" y="0"/>
                  </a:lnTo>
                  <a:close/>
                </a:path>
              </a:pathLst>
            </a:custGeom>
            <a:blipFill>
              <a:blip r:embed="rId7"/>
              <a:stretch>
                <a:fillRect l="-33561" t="0" r="-39267" b="0"/>
              </a:stretch>
            </a:blipFill>
          </p:spPr>
        </p:sp>
      </p:grpSp>
      <p:sp>
        <p:nvSpPr>
          <p:cNvPr name="TextBox 9" id="9"/>
          <p:cNvSpPr txBox="true"/>
          <p:nvPr/>
        </p:nvSpPr>
        <p:spPr>
          <a:xfrm rot="18520">
            <a:off x="8708076" y="1386362"/>
            <a:ext cx="5681812" cy="1399618"/>
          </a:xfrm>
          <a:prstGeom prst="rect">
            <a:avLst/>
          </a:prstGeom>
        </p:spPr>
        <p:txBody>
          <a:bodyPr anchor="t" rtlCol="false" tIns="0" lIns="0" bIns="0" rIns="0">
            <a:spAutoFit/>
          </a:bodyPr>
          <a:lstStyle/>
          <a:p>
            <a:pPr algn="ctr">
              <a:lnSpc>
                <a:spcPts val="10525"/>
              </a:lnSpc>
            </a:pPr>
            <a:r>
              <a:rPr lang="en-US" sz="10525" spc="231">
                <a:solidFill>
                  <a:srgbClr val="000000"/>
                </a:solidFill>
                <a:latin typeface="Caveat Brush"/>
                <a:ea typeface="Caveat Brush"/>
                <a:cs typeface="Caveat Brush"/>
                <a:sym typeface="Caveat Brush"/>
              </a:rPr>
              <a:t>COPING</a:t>
            </a:r>
          </a:p>
        </p:txBody>
      </p:sp>
      <p:grpSp>
        <p:nvGrpSpPr>
          <p:cNvPr name="Group 10" id="10"/>
          <p:cNvGrpSpPr/>
          <p:nvPr/>
        </p:nvGrpSpPr>
        <p:grpSpPr>
          <a:xfrm rot="236496">
            <a:off x="2724656" y="-342110"/>
            <a:ext cx="6560993" cy="3895543"/>
            <a:chOff x="0" y="0"/>
            <a:chExt cx="8747990" cy="5194058"/>
          </a:xfrm>
        </p:grpSpPr>
        <p:sp>
          <p:nvSpPr>
            <p:cNvPr name="Freeform 11" id="11"/>
            <p:cNvSpPr/>
            <p:nvPr/>
          </p:nvSpPr>
          <p:spPr>
            <a:xfrm flipH="false" flipV="false" rot="-278853">
              <a:off x="238272" y="1774407"/>
              <a:ext cx="8398563" cy="3084470"/>
            </a:xfrm>
            <a:custGeom>
              <a:avLst/>
              <a:gdLst/>
              <a:ahLst/>
              <a:cxnLst/>
              <a:rect r="r" b="b" t="t" l="l"/>
              <a:pathLst>
                <a:path h="3084470" w="8398563">
                  <a:moveTo>
                    <a:pt x="0" y="0"/>
                  </a:moveTo>
                  <a:lnTo>
                    <a:pt x="8398564" y="0"/>
                  </a:lnTo>
                  <a:lnTo>
                    <a:pt x="8398564" y="3084469"/>
                  </a:lnTo>
                  <a:lnTo>
                    <a:pt x="0" y="3084469"/>
                  </a:lnTo>
                  <a:lnTo>
                    <a:pt x="0" y="0"/>
                  </a:lnTo>
                  <a:close/>
                </a:path>
              </a:pathLst>
            </a:custGeom>
            <a:blipFill>
              <a:blip r:embed="rId8"/>
              <a:stretch>
                <a:fillRect l="-33561" t="0" r="-39267" b="0"/>
              </a:stretch>
            </a:blipFill>
          </p:spPr>
        </p:sp>
        <p:sp>
          <p:nvSpPr>
            <p:cNvPr name="Freeform 12" id="12"/>
            <p:cNvSpPr/>
            <p:nvPr/>
          </p:nvSpPr>
          <p:spPr>
            <a:xfrm flipH="false" flipV="false" rot="10516286">
              <a:off x="112842" y="340920"/>
              <a:ext cx="8398563" cy="3084470"/>
            </a:xfrm>
            <a:custGeom>
              <a:avLst/>
              <a:gdLst/>
              <a:ahLst/>
              <a:cxnLst/>
              <a:rect r="r" b="b" t="t" l="l"/>
              <a:pathLst>
                <a:path h="3084470" w="8398563">
                  <a:moveTo>
                    <a:pt x="0" y="0"/>
                  </a:moveTo>
                  <a:lnTo>
                    <a:pt x="8398563" y="0"/>
                  </a:lnTo>
                  <a:lnTo>
                    <a:pt x="8398563" y="3084469"/>
                  </a:lnTo>
                  <a:lnTo>
                    <a:pt x="0" y="3084469"/>
                  </a:lnTo>
                  <a:lnTo>
                    <a:pt x="0" y="0"/>
                  </a:lnTo>
                  <a:close/>
                </a:path>
              </a:pathLst>
            </a:custGeom>
            <a:blipFill>
              <a:blip r:embed="rId8"/>
              <a:stretch>
                <a:fillRect l="-33561" t="0" r="-39267" b="0"/>
              </a:stretch>
            </a:blipFill>
          </p:spPr>
        </p:sp>
      </p:grpSp>
      <p:sp>
        <p:nvSpPr>
          <p:cNvPr name="TextBox 13" id="13"/>
          <p:cNvSpPr txBox="true"/>
          <p:nvPr/>
        </p:nvSpPr>
        <p:spPr>
          <a:xfrm rot="71225">
            <a:off x="3001251" y="1102324"/>
            <a:ext cx="6584590" cy="1186824"/>
          </a:xfrm>
          <a:prstGeom prst="rect">
            <a:avLst/>
          </a:prstGeom>
        </p:spPr>
        <p:txBody>
          <a:bodyPr anchor="t" rtlCol="false" tIns="0" lIns="0" bIns="0" rIns="0">
            <a:spAutoFit/>
          </a:bodyPr>
          <a:lstStyle/>
          <a:p>
            <a:pPr algn="ctr">
              <a:lnSpc>
                <a:spcPts val="8921"/>
              </a:lnSpc>
            </a:pPr>
            <a:r>
              <a:rPr lang="en-US" sz="8921">
                <a:solidFill>
                  <a:srgbClr val="FFFFFF"/>
                </a:solidFill>
                <a:latin typeface="Caveat Brush"/>
                <a:ea typeface="Caveat Brush"/>
                <a:cs typeface="Caveat Brush"/>
                <a:sym typeface="Caveat Brush"/>
              </a:rPr>
              <a:t>UNHEALTHY </a:t>
            </a:r>
          </a:p>
        </p:txBody>
      </p:sp>
      <p:sp>
        <p:nvSpPr>
          <p:cNvPr name="Freeform 14" id="14"/>
          <p:cNvSpPr/>
          <p:nvPr/>
        </p:nvSpPr>
        <p:spPr>
          <a:xfrm flipH="true" flipV="true" rot="1865233">
            <a:off x="170840" y="442532"/>
            <a:ext cx="3677364" cy="2213105"/>
          </a:xfrm>
          <a:custGeom>
            <a:avLst/>
            <a:gdLst/>
            <a:ahLst/>
            <a:cxnLst/>
            <a:rect r="r" b="b" t="t" l="l"/>
            <a:pathLst>
              <a:path h="2213105" w="3677364">
                <a:moveTo>
                  <a:pt x="3677365" y="2213104"/>
                </a:moveTo>
                <a:lnTo>
                  <a:pt x="0" y="2213104"/>
                </a:lnTo>
                <a:lnTo>
                  <a:pt x="0" y="0"/>
                </a:lnTo>
                <a:lnTo>
                  <a:pt x="3677365" y="0"/>
                </a:lnTo>
                <a:lnTo>
                  <a:pt x="3677365" y="2213104"/>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5" id="15"/>
          <p:cNvSpPr/>
          <p:nvPr/>
        </p:nvSpPr>
        <p:spPr>
          <a:xfrm flipH="false" flipV="true" rot="-1105169">
            <a:off x="14135178" y="620137"/>
            <a:ext cx="3677364" cy="2213105"/>
          </a:xfrm>
          <a:custGeom>
            <a:avLst/>
            <a:gdLst/>
            <a:ahLst/>
            <a:cxnLst/>
            <a:rect r="r" b="b" t="t" l="l"/>
            <a:pathLst>
              <a:path h="2213105" w="3677364">
                <a:moveTo>
                  <a:pt x="0" y="2213105"/>
                </a:moveTo>
                <a:lnTo>
                  <a:pt x="3677365" y="2213105"/>
                </a:lnTo>
                <a:lnTo>
                  <a:pt x="3677365" y="0"/>
                </a:lnTo>
                <a:lnTo>
                  <a:pt x="0" y="0"/>
                </a:lnTo>
                <a:lnTo>
                  <a:pt x="0" y="2213105"/>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6" id="16"/>
          <p:cNvSpPr txBox="true"/>
          <p:nvPr/>
        </p:nvSpPr>
        <p:spPr>
          <a:xfrm rot="0">
            <a:off x="9411778" y="3583945"/>
            <a:ext cx="6444330" cy="7334833"/>
          </a:xfrm>
          <a:prstGeom prst="rect">
            <a:avLst/>
          </a:prstGeom>
        </p:spPr>
        <p:txBody>
          <a:bodyPr anchor="t" rtlCol="false" tIns="0" lIns="0" bIns="0" rIns="0">
            <a:spAutoFit/>
          </a:bodyPr>
          <a:lstStyle/>
          <a:p>
            <a:pPr algn="l" marL="1021203" indent="-510601" lvl="1">
              <a:lnSpc>
                <a:spcPts val="6621"/>
              </a:lnSpc>
              <a:buFont typeface="Arial"/>
              <a:buChar char="•"/>
            </a:pPr>
            <a:r>
              <a:rPr lang="en-US" sz="4729">
                <a:solidFill>
                  <a:srgbClr val="FFFFFF"/>
                </a:solidFill>
                <a:latin typeface="Caveat Brush"/>
                <a:ea typeface="Caveat Brush"/>
                <a:cs typeface="Caveat Brush"/>
                <a:sym typeface="Caveat Brush"/>
              </a:rPr>
              <a:t>SOCIAL WITHDRAWAL &amp; LONLINESS</a:t>
            </a:r>
          </a:p>
          <a:p>
            <a:pPr algn="l" marL="1021203" indent="-510601" lvl="1">
              <a:lnSpc>
                <a:spcPts val="6621"/>
              </a:lnSpc>
              <a:buFont typeface="Arial"/>
              <a:buChar char="•"/>
            </a:pPr>
            <a:r>
              <a:rPr lang="en-US" sz="4729">
                <a:solidFill>
                  <a:srgbClr val="FFFFFF"/>
                </a:solidFill>
                <a:latin typeface="Caveat Brush"/>
                <a:ea typeface="Caveat Brush"/>
                <a:cs typeface="Caveat Brush"/>
                <a:sym typeface="Caveat Brush"/>
              </a:rPr>
              <a:t>Escalating Traumautic Memory (Our minds try to find a way to heal) </a:t>
            </a:r>
          </a:p>
          <a:p>
            <a:pPr algn="l">
              <a:lnSpc>
                <a:spcPts val="5362"/>
              </a:lnSpc>
            </a:pPr>
          </a:p>
          <a:p>
            <a:pPr algn="l">
              <a:lnSpc>
                <a:spcPts val="4662"/>
              </a:lnSpc>
            </a:pPr>
          </a:p>
          <a:p>
            <a:pPr algn="l">
              <a:lnSpc>
                <a:spcPts val="4524"/>
              </a:lnSpc>
            </a:pPr>
          </a:p>
          <a:p>
            <a:pPr algn="ctr">
              <a:lnSpc>
                <a:spcPts val="3813"/>
              </a:lnSpc>
              <a:spcBef>
                <a:spcPct val="0"/>
              </a:spcBef>
            </a:pP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4914" t="-9608" r="0" b="-30277"/>
            </a:stretch>
          </a:blipFill>
        </p:spPr>
      </p:sp>
      <p:sp>
        <p:nvSpPr>
          <p:cNvPr name="Freeform 3" id="3"/>
          <p:cNvSpPr/>
          <p:nvPr/>
        </p:nvSpPr>
        <p:spPr>
          <a:xfrm flipH="false" flipV="false" rot="0">
            <a:off x="1645070" y="3216993"/>
            <a:ext cx="6546691" cy="6510982"/>
          </a:xfrm>
          <a:custGeom>
            <a:avLst/>
            <a:gdLst/>
            <a:ahLst/>
            <a:cxnLst/>
            <a:rect r="r" b="b" t="t" l="l"/>
            <a:pathLst>
              <a:path h="6510982" w="6546691">
                <a:moveTo>
                  <a:pt x="0" y="0"/>
                </a:moveTo>
                <a:lnTo>
                  <a:pt x="6546692" y="0"/>
                </a:lnTo>
                <a:lnTo>
                  <a:pt x="6546692" y="6510982"/>
                </a:lnTo>
                <a:lnTo>
                  <a:pt x="0" y="651098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9572841" y="3216993"/>
            <a:ext cx="6546691" cy="6510982"/>
          </a:xfrm>
          <a:custGeom>
            <a:avLst/>
            <a:gdLst/>
            <a:ahLst/>
            <a:cxnLst/>
            <a:rect r="r" b="b" t="t" l="l"/>
            <a:pathLst>
              <a:path h="6510982" w="6546691">
                <a:moveTo>
                  <a:pt x="0" y="0"/>
                </a:moveTo>
                <a:lnTo>
                  <a:pt x="6546691" y="0"/>
                </a:lnTo>
                <a:lnTo>
                  <a:pt x="6546691" y="6510982"/>
                </a:lnTo>
                <a:lnTo>
                  <a:pt x="0" y="651098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5" id="5"/>
          <p:cNvSpPr txBox="true"/>
          <p:nvPr/>
        </p:nvSpPr>
        <p:spPr>
          <a:xfrm rot="0">
            <a:off x="1523608" y="3853602"/>
            <a:ext cx="6789616" cy="9110487"/>
          </a:xfrm>
          <a:prstGeom prst="rect">
            <a:avLst/>
          </a:prstGeom>
        </p:spPr>
        <p:txBody>
          <a:bodyPr anchor="t" rtlCol="false" tIns="0" lIns="0" bIns="0" rIns="0">
            <a:spAutoFit/>
          </a:bodyPr>
          <a:lstStyle/>
          <a:p>
            <a:pPr algn="l" marL="1050096" indent="-525048" lvl="1">
              <a:lnSpc>
                <a:spcPts val="6809"/>
              </a:lnSpc>
              <a:buFont typeface="Arial"/>
              <a:buChar char="•"/>
            </a:pPr>
            <a:r>
              <a:rPr lang="en-US" sz="4863">
                <a:solidFill>
                  <a:srgbClr val="FFFFFF"/>
                </a:solidFill>
                <a:latin typeface="Caveat Brush"/>
                <a:ea typeface="Caveat Brush"/>
                <a:cs typeface="Caveat Brush"/>
                <a:sym typeface="Caveat Brush"/>
              </a:rPr>
              <a:t>HEIGHTENING STRESS</a:t>
            </a:r>
          </a:p>
          <a:p>
            <a:pPr algn="l" marL="1050096" indent="-525048" lvl="1">
              <a:lnSpc>
                <a:spcPts val="6809"/>
              </a:lnSpc>
              <a:buFont typeface="Arial"/>
              <a:buChar char="•"/>
            </a:pPr>
            <a:r>
              <a:rPr lang="en-US" sz="4863">
                <a:solidFill>
                  <a:srgbClr val="FFFFFF"/>
                </a:solidFill>
                <a:latin typeface="Caveat Brush"/>
                <a:ea typeface="Caveat Brush"/>
                <a:cs typeface="Caveat Brush"/>
                <a:sym typeface="Caveat Brush"/>
              </a:rPr>
              <a:t>Limits Access to Therapeutic Resources (not being able to afford therapy)</a:t>
            </a:r>
          </a:p>
          <a:p>
            <a:pPr algn="l">
              <a:lnSpc>
                <a:spcPts val="6809"/>
              </a:lnSpc>
            </a:pPr>
          </a:p>
          <a:p>
            <a:pPr algn="l">
              <a:lnSpc>
                <a:spcPts val="5632"/>
              </a:lnSpc>
            </a:pPr>
          </a:p>
          <a:p>
            <a:pPr algn="l">
              <a:lnSpc>
                <a:spcPts val="4878"/>
              </a:lnSpc>
            </a:pPr>
          </a:p>
          <a:p>
            <a:pPr algn="l">
              <a:lnSpc>
                <a:spcPts val="4878"/>
              </a:lnSpc>
            </a:pPr>
          </a:p>
          <a:p>
            <a:pPr algn="l">
              <a:lnSpc>
                <a:spcPts val="5036"/>
              </a:lnSpc>
            </a:pPr>
          </a:p>
          <a:p>
            <a:pPr algn="ctr">
              <a:lnSpc>
                <a:spcPts val="4245"/>
              </a:lnSpc>
              <a:spcBef>
                <a:spcPct val="0"/>
              </a:spcBef>
            </a:pPr>
          </a:p>
        </p:txBody>
      </p:sp>
      <p:grpSp>
        <p:nvGrpSpPr>
          <p:cNvPr name="Group 6" id="6"/>
          <p:cNvGrpSpPr/>
          <p:nvPr/>
        </p:nvGrpSpPr>
        <p:grpSpPr>
          <a:xfrm rot="244145">
            <a:off x="8630457" y="200066"/>
            <a:ext cx="5794826" cy="3440637"/>
            <a:chOff x="0" y="0"/>
            <a:chExt cx="7726434" cy="4587516"/>
          </a:xfrm>
        </p:grpSpPr>
        <p:sp>
          <p:nvSpPr>
            <p:cNvPr name="Freeform 7" id="7"/>
            <p:cNvSpPr/>
            <p:nvPr/>
          </p:nvSpPr>
          <p:spPr>
            <a:xfrm flipH="false" flipV="false" rot="-278853">
              <a:off x="210448" y="1567198"/>
              <a:ext cx="7417812" cy="2724278"/>
            </a:xfrm>
            <a:custGeom>
              <a:avLst/>
              <a:gdLst/>
              <a:ahLst/>
              <a:cxnLst/>
              <a:rect r="r" b="b" t="t" l="l"/>
              <a:pathLst>
                <a:path h="2724278" w="7417812">
                  <a:moveTo>
                    <a:pt x="0" y="0"/>
                  </a:moveTo>
                  <a:lnTo>
                    <a:pt x="7417812" y="0"/>
                  </a:lnTo>
                  <a:lnTo>
                    <a:pt x="7417812" y="2724278"/>
                  </a:lnTo>
                  <a:lnTo>
                    <a:pt x="0" y="2724278"/>
                  </a:lnTo>
                  <a:lnTo>
                    <a:pt x="0" y="0"/>
                  </a:lnTo>
                  <a:close/>
                </a:path>
              </a:pathLst>
            </a:custGeom>
            <a:blipFill>
              <a:blip r:embed="rId7"/>
              <a:stretch>
                <a:fillRect l="-33561" t="0" r="-39267" b="0"/>
              </a:stretch>
            </a:blipFill>
          </p:spPr>
        </p:sp>
        <p:sp>
          <p:nvSpPr>
            <p:cNvPr name="Freeform 8" id="8"/>
            <p:cNvSpPr/>
            <p:nvPr/>
          </p:nvSpPr>
          <p:spPr>
            <a:xfrm flipH="false" flipV="false" rot="10516286">
              <a:off x="99665" y="301108"/>
              <a:ext cx="7417812" cy="2724278"/>
            </a:xfrm>
            <a:custGeom>
              <a:avLst/>
              <a:gdLst/>
              <a:ahLst/>
              <a:cxnLst/>
              <a:rect r="r" b="b" t="t" l="l"/>
              <a:pathLst>
                <a:path h="2724278" w="7417812">
                  <a:moveTo>
                    <a:pt x="0" y="0"/>
                  </a:moveTo>
                  <a:lnTo>
                    <a:pt x="7417812" y="0"/>
                  </a:lnTo>
                  <a:lnTo>
                    <a:pt x="7417812" y="2724278"/>
                  </a:lnTo>
                  <a:lnTo>
                    <a:pt x="0" y="2724278"/>
                  </a:lnTo>
                  <a:lnTo>
                    <a:pt x="0" y="0"/>
                  </a:lnTo>
                  <a:close/>
                </a:path>
              </a:pathLst>
            </a:custGeom>
            <a:blipFill>
              <a:blip r:embed="rId7"/>
              <a:stretch>
                <a:fillRect l="-33561" t="0" r="-39267" b="0"/>
              </a:stretch>
            </a:blipFill>
          </p:spPr>
        </p:sp>
      </p:grpSp>
      <p:sp>
        <p:nvSpPr>
          <p:cNvPr name="TextBox 9" id="9"/>
          <p:cNvSpPr txBox="true"/>
          <p:nvPr/>
        </p:nvSpPr>
        <p:spPr>
          <a:xfrm rot="18520">
            <a:off x="9146600" y="1502668"/>
            <a:ext cx="4901181" cy="978305"/>
          </a:xfrm>
          <a:prstGeom prst="rect">
            <a:avLst/>
          </a:prstGeom>
        </p:spPr>
        <p:txBody>
          <a:bodyPr anchor="t" rtlCol="false" tIns="0" lIns="0" bIns="0" rIns="0">
            <a:spAutoFit/>
          </a:bodyPr>
          <a:lstStyle/>
          <a:p>
            <a:pPr algn="ctr">
              <a:lnSpc>
                <a:spcPts val="7377"/>
              </a:lnSpc>
            </a:pPr>
            <a:r>
              <a:rPr lang="en-US" sz="7377" spc="162">
                <a:solidFill>
                  <a:srgbClr val="000000"/>
                </a:solidFill>
                <a:latin typeface="Caveat Brush"/>
                <a:ea typeface="Caveat Brush"/>
                <a:cs typeface="Caveat Brush"/>
                <a:sym typeface="Caveat Brush"/>
              </a:rPr>
              <a:t>INSTABILITY</a:t>
            </a:r>
          </a:p>
        </p:txBody>
      </p:sp>
      <p:grpSp>
        <p:nvGrpSpPr>
          <p:cNvPr name="Group 10" id="10"/>
          <p:cNvGrpSpPr/>
          <p:nvPr/>
        </p:nvGrpSpPr>
        <p:grpSpPr>
          <a:xfrm rot="236496">
            <a:off x="3108552" y="-328900"/>
            <a:ext cx="6184337" cy="3671907"/>
            <a:chOff x="0" y="0"/>
            <a:chExt cx="8245783" cy="4895876"/>
          </a:xfrm>
        </p:grpSpPr>
        <p:sp>
          <p:nvSpPr>
            <p:cNvPr name="Freeform 11" id="11"/>
            <p:cNvSpPr/>
            <p:nvPr/>
          </p:nvSpPr>
          <p:spPr>
            <a:xfrm flipH="false" flipV="false" rot="-278853">
              <a:off x="224594" y="1672541"/>
              <a:ext cx="7916416" cy="2907396"/>
            </a:xfrm>
            <a:custGeom>
              <a:avLst/>
              <a:gdLst/>
              <a:ahLst/>
              <a:cxnLst/>
              <a:rect r="r" b="b" t="t" l="l"/>
              <a:pathLst>
                <a:path h="2907396" w="7916416">
                  <a:moveTo>
                    <a:pt x="0" y="0"/>
                  </a:moveTo>
                  <a:lnTo>
                    <a:pt x="7916416" y="0"/>
                  </a:lnTo>
                  <a:lnTo>
                    <a:pt x="7916416" y="2907396"/>
                  </a:lnTo>
                  <a:lnTo>
                    <a:pt x="0" y="2907396"/>
                  </a:lnTo>
                  <a:lnTo>
                    <a:pt x="0" y="0"/>
                  </a:lnTo>
                  <a:close/>
                </a:path>
              </a:pathLst>
            </a:custGeom>
            <a:blipFill>
              <a:blip r:embed="rId8"/>
              <a:stretch>
                <a:fillRect l="-33561" t="0" r="-39267" b="0"/>
              </a:stretch>
            </a:blipFill>
          </p:spPr>
        </p:sp>
        <p:sp>
          <p:nvSpPr>
            <p:cNvPr name="Freeform 12" id="12"/>
            <p:cNvSpPr/>
            <p:nvPr/>
          </p:nvSpPr>
          <p:spPr>
            <a:xfrm flipH="false" flipV="false" rot="10516286">
              <a:off x="106364" y="321348"/>
              <a:ext cx="7916416" cy="2907396"/>
            </a:xfrm>
            <a:custGeom>
              <a:avLst/>
              <a:gdLst/>
              <a:ahLst/>
              <a:cxnLst/>
              <a:rect r="r" b="b" t="t" l="l"/>
              <a:pathLst>
                <a:path h="2907396" w="7916416">
                  <a:moveTo>
                    <a:pt x="0" y="0"/>
                  </a:moveTo>
                  <a:lnTo>
                    <a:pt x="7916416" y="0"/>
                  </a:lnTo>
                  <a:lnTo>
                    <a:pt x="7916416" y="2907396"/>
                  </a:lnTo>
                  <a:lnTo>
                    <a:pt x="0" y="2907396"/>
                  </a:lnTo>
                  <a:lnTo>
                    <a:pt x="0" y="0"/>
                  </a:lnTo>
                  <a:close/>
                </a:path>
              </a:pathLst>
            </a:custGeom>
            <a:blipFill>
              <a:blip r:embed="rId8"/>
              <a:stretch>
                <a:fillRect l="-33561" t="0" r="-39267" b="0"/>
              </a:stretch>
            </a:blipFill>
          </p:spPr>
        </p:sp>
      </p:grpSp>
      <p:sp>
        <p:nvSpPr>
          <p:cNvPr name="TextBox 13" id="13"/>
          <p:cNvSpPr txBox="true"/>
          <p:nvPr/>
        </p:nvSpPr>
        <p:spPr>
          <a:xfrm rot="71225">
            <a:off x="3001251" y="1102324"/>
            <a:ext cx="6584590" cy="1186824"/>
          </a:xfrm>
          <a:prstGeom prst="rect">
            <a:avLst/>
          </a:prstGeom>
        </p:spPr>
        <p:txBody>
          <a:bodyPr anchor="t" rtlCol="false" tIns="0" lIns="0" bIns="0" rIns="0">
            <a:spAutoFit/>
          </a:bodyPr>
          <a:lstStyle/>
          <a:p>
            <a:pPr algn="ctr">
              <a:lnSpc>
                <a:spcPts val="8921"/>
              </a:lnSpc>
            </a:pPr>
            <a:r>
              <a:rPr lang="en-US" sz="8921">
                <a:solidFill>
                  <a:srgbClr val="FFFFFF"/>
                </a:solidFill>
                <a:latin typeface="Caveat Brush"/>
                <a:ea typeface="Caveat Brush"/>
                <a:cs typeface="Caveat Brush"/>
                <a:sym typeface="Caveat Brush"/>
              </a:rPr>
              <a:t>FINANCIAL</a:t>
            </a:r>
          </a:p>
        </p:txBody>
      </p:sp>
      <p:sp>
        <p:nvSpPr>
          <p:cNvPr name="Freeform 14" id="14"/>
          <p:cNvSpPr/>
          <p:nvPr/>
        </p:nvSpPr>
        <p:spPr>
          <a:xfrm flipH="true" flipV="true" rot="1865233">
            <a:off x="170840" y="442532"/>
            <a:ext cx="3677364" cy="2213105"/>
          </a:xfrm>
          <a:custGeom>
            <a:avLst/>
            <a:gdLst/>
            <a:ahLst/>
            <a:cxnLst/>
            <a:rect r="r" b="b" t="t" l="l"/>
            <a:pathLst>
              <a:path h="2213105" w="3677364">
                <a:moveTo>
                  <a:pt x="3677365" y="2213104"/>
                </a:moveTo>
                <a:lnTo>
                  <a:pt x="0" y="2213104"/>
                </a:lnTo>
                <a:lnTo>
                  <a:pt x="0" y="0"/>
                </a:lnTo>
                <a:lnTo>
                  <a:pt x="3677365" y="0"/>
                </a:lnTo>
                <a:lnTo>
                  <a:pt x="3677365" y="2213104"/>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5" id="15"/>
          <p:cNvSpPr/>
          <p:nvPr/>
        </p:nvSpPr>
        <p:spPr>
          <a:xfrm flipH="false" flipV="true" rot="-1105169">
            <a:off x="14151601" y="813832"/>
            <a:ext cx="3677364" cy="2213105"/>
          </a:xfrm>
          <a:custGeom>
            <a:avLst/>
            <a:gdLst/>
            <a:ahLst/>
            <a:cxnLst/>
            <a:rect r="r" b="b" t="t" l="l"/>
            <a:pathLst>
              <a:path h="2213105" w="3677364">
                <a:moveTo>
                  <a:pt x="0" y="2213105"/>
                </a:moveTo>
                <a:lnTo>
                  <a:pt x="3677364" y="2213105"/>
                </a:lnTo>
                <a:lnTo>
                  <a:pt x="3677364" y="0"/>
                </a:lnTo>
                <a:lnTo>
                  <a:pt x="0" y="0"/>
                </a:lnTo>
                <a:lnTo>
                  <a:pt x="0" y="2213105"/>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6" id="16"/>
          <p:cNvSpPr txBox="true"/>
          <p:nvPr/>
        </p:nvSpPr>
        <p:spPr>
          <a:xfrm rot="0">
            <a:off x="9411778" y="3564029"/>
            <a:ext cx="6278328" cy="8781318"/>
          </a:xfrm>
          <a:prstGeom prst="rect">
            <a:avLst/>
          </a:prstGeom>
        </p:spPr>
        <p:txBody>
          <a:bodyPr anchor="t" rtlCol="false" tIns="0" lIns="0" bIns="0" rIns="0">
            <a:spAutoFit/>
          </a:bodyPr>
          <a:lstStyle/>
          <a:p>
            <a:pPr algn="l" marL="994897" indent="-497449" lvl="1">
              <a:lnSpc>
                <a:spcPts val="6451"/>
              </a:lnSpc>
              <a:buFont typeface="Arial"/>
              <a:buChar char="•"/>
            </a:pPr>
            <a:r>
              <a:rPr lang="en-US" sz="4608">
                <a:solidFill>
                  <a:srgbClr val="FFFFFF"/>
                </a:solidFill>
                <a:latin typeface="Caveat Brush"/>
                <a:ea typeface="Caveat Brush"/>
                <a:cs typeface="Caveat Brush"/>
                <a:sym typeface="Caveat Brush"/>
              </a:rPr>
              <a:t>REDUCED COPING</a:t>
            </a:r>
          </a:p>
          <a:p>
            <a:pPr algn="l" marL="994897" indent="-497449" lvl="1">
              <a:lnSpc>
                <a:spcPts val="6451"/>
              </a:lnSpc>
              <a:buFont typeface="Arial"/>
              <a:buChar char="•"/>
            </a:pPr>
            <a:r>
              <a:rPr lang="en-US" sz="4608">
                <a:solidFill>
                  <a:srgbClr val="FFFFFF"/>
                </a:solidFill>
                <a:latin typeface="Caveat Brush"/>
                <a:ea typeface="Caveat Brush"/>
                <a:cs typeface="Caveat Brush"/>
                <a:sym typeface="Caveat Brush"/>
              </a:rPr>
              <a:t>Worsening Overall Well-being</a:t>
            </a:r>
          </a:p>
          <a:p>
            <a:pPr algn="l" marL="994897" indent="-497449" lvl="1">
              <a:lnSpc>
                <a:spcPts val="6451"/>
              </a:lnSpc>
              <a:buFont typeface="Arial"/>
              <a:buChar char="•"/>
            </a:pPr>
            <a:r>
              <a:rPr lang="en-US" sz="4608">
                <a:solidFill>
                  <a:srgbClr val="FFFFFF"/>
                </a:solidFill>
                <a:latin typeface="Caveat Brush"/>
                <a:ea typeface="Caveat Brush"/>
                <a:cs typeface="Caveat Brush"/>
                <a:sym typeface="Caveat Brush"/>
              </a:rPr>
              <a:t>Potential for Legal Consequences: (losing a home, car, or a legal battle)</a:t>
            </a:r>
          </a:p>
          <a:p>
            <a:pPr algn="l" marL="994897" indent="-497449" lvl="1">
              <a:lnSpc>
                <a:spcPts val="6451"/>
              </a:lnSpc>
              <a:buFont typeface="Arial"/>
              <a:buChar char="•"/>
            </a:pPr>
            <a:r>
              <a:rPr lang="en-US" sz="4608">
                <a:solidFill>
                  <a:srgbClr val="FFFFFF"/>
                </a:solidFill>
                <a:latin typeface="Caveat Brush"/>
                <a:ea typeface="Caveat Brush"/>
                <a:cs typeface="Caveat Brush"/>
                <a:sym typeface="Caveat Brush"/>
              </a:rPr>
              <a:t> </a:t>
            </a:r>
          </a:p>
          <a:p>
            <a:pPr algn="l">
              <a:lnSpc>
                <a:spcPts val="5223"/>
              </a:lnSpc>
            </a:pPr>
          </a:p>
          <a:p>
            <a:pPr algn="l">
              <a:lnSpc>
                <a:spcPts val="4541"/>
              </a:lnSpc>
            </a:pPr>
          </a:p>
          <a:p>
            <a:pPr algn="l">
              <a:lnSpc>
                <a:spcPts val="4407"/>
              </a:lnSpc>
            </a:pPr>
          </a:p>
          <a:p>
            <a:pPr algn="ctr">
              <a:lnSpc>
                <a:spcPts val="3715"/>
              </a:lnSpc>
              <a:spcBef>
                <a:spcPct val="0"/>
              </a:spcBef>
            </a:pP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4914" t="-9608" r="0" b="-30277"/>
            </a:stretch>
          </a:blipFill>
        </p:spPr>
      </p:sp>
      <p:sp>
        <p:nvSpPr>
          <p:cNvPr name="Freeform 3" id="3"/>
          <p:cNvSpPr/>
          <p:nvPr/>
        </p:nvSpPr>
        <p:spPr>
          <a:xfrm flipH="false" flipV="false" rot="0">
            <a:off x="1402145" y="3216993"/>
            <a:ext cx="6843418" cy="6806090"/>
          </a:xfrm>
          <a:custGeom>
            <a:avLst/>
            <a:gdLst/>
            <a:ahLst/>
            <a:cxnLst/>
            <a:rect r="r" b="b" t="t" l="l"/>
            <a:pathLst>
              <a:path h="6806090" w="6843418">
                <a:moveTo>
                  <a:pt x="0" y="0"/>
                </a:moveTo>
                <a:lnTo>
                  <a:pt x="6843418" y="0"/>
                </a:lnTo>
                <a:lnTo>
                  <a:pt x="6843418" y="6806090"/>
                </a:lnTo>
                <a:lnTo>
                  <a:pt x="0" y="680609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9572841" y="3216993"/>
            <a:ext cx="6546691" cy="6510982"/>
          </a:xfrm>
          <a:custGeom>
            <a:avLst/>
            <a:gdLst/>
            <a:ahLst/>
            <a:cxnLst/>
            <a:rect r="r" b="b" t="t" l="l"/>
            <a:pathLst>
              <a:path h="6510982" w="6546691">
                <a:moveTo>
                  <a:pt x="0" y="0"/>
                </a:moveTo>
                <a:lnTo>
                  <a:pt x="6546691" y="0"/>
                </a:lnTo>
                <a:lnTo>
                  <a:pt x="6546691" y="6510982"/>
                </a:lnTo>
                <a:lnTo>
                  <a:pt x="0" y="651098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5" id="5"/>
          <p:cNvSpPr txBox="true"/>
          <p:nvPr/>
        </p:nvSpPr>
        <p:spPr>
          <a:xfrm rot="0">
            <a:off x="1402145" y="3840235"/>
            <a:ext cx="6360149" cy="8087623"/>
          </a:xfrm>
          <a:prstGeom prst="rect">
            <a:avLst/>
          </a:prstGeom>
        </p:spPr>
        <p:txBody>
          <a:bodyPr anchor="t" rtlCol="false" tIns="0" lIns="0" bIns="0" rIns="0">
            <a:spAutoFit/>
          </a:bodyPr>
          <a:lstStyle/>
          <a:p>
            <a:pPr algn="l" marL="828711" indent="-414356" lvl="1">
              <a:lnSpc>
                <a:spcPts val="5373"/>
              </a:lnSpc>
              <a:buFont typeface="Arial"/>
              <a:buChar char="•"/>
            </a:pPr>
            <a:r>
              <a:rPr lang="en-US" sz="3838">
                <a:solidFill>
                  <a:srgbClr val="FFFFFF"/>
                </a:solidFill>
                <a:latin typeface="Caveat Brush"/>
                <a:ea typeface="Caveat Brush"/>
                <a:cs typeface="Caveat Brush"/>
                <a:sym typeface="Caveat Brush"/>
              </a:rPr>
              <a:t>LIMITED INDEPENDENCE (MAY RESTRICT THE SURVIVOR'S ABILITY TO SEEK HELP OR LEAVE AN ABUSIVE SITUATION)</a:t>
            </a:r>
          </a:p>
          <a:p>
            <a:pPr algn="l" marL="828711" indent="-414356" lvl="1">
              <a:lnSpc>
                <a:spcPts val="5373"/>
              </a:lnSpc>
              <a:buFont typeface="Arial"/>
              <a:buChar char="•"/>
            </a:pPr>
            <a:r>
              <a:rPr lang="en-US" sz="3838">
                <a:solidFill>
                  <a:srgbClr val="FFFFFF"/>
                </a:solidFill>
                <a:latin typeface="Caveat Brush"/>
                <a:ea typeface="Caveat Brush"/>
                <a:cs typeface="Caveat Brush"/>
                <a:sym typeface="Caveat Brush"/>
              </a:rPr>
              <a:t>Financial Instability (worry if person providing finances dies or withdraws money) </a:t>
            </a:r>
          </a:p>
          <a:p>
            <a:pPr algn="l">
              <a:lnSpc>
                <a:spcPts val="3571"/>
              </a:lnSpc>
            </a:pPr>
          </a:p>
          <a:p>
            <a:pPr algn="l">
              <a:lnSpc>
                <a:spcPts val="4569"/>
              </a:lnSpc>
            </a:pPr>
          </a:p>
          <a:p>
            <a:pPr algn="l">
              <a:lnSpc>
                <a:spcPts val="4569"/>
              </a:lnSpc>
            </a:pPr>
          </a:p>
          <a:p>
            <a:pPr algn="l">
              <a:lnSpc>
                <a:spcPts val="4718"/>
              </a:lnSpc>
            </a:pPr>
          </a:p>
          <a:p>
            <a:pPr algn="ctr">
              <a:lnSpc>
                <a:spcPts val="3977"/>
              </a:lnSpc>
              <a:spcBef>
                <a:spcPct val="0"/>
              </a:spcBef>
            </a:pPr>
          </a:p>
        </p:txBody>
      </p:sp>
      <p:grpSp>
        <p:nvGrpSpPr>
          <p:cNvPr name="Group 6" id="6"/>
          <p:cNvGrpSpPr/>
          <p:nvPr/>
        </p:nvGrpSpPr>
        <p:grpSpPr>
          <a:xfrm rot="244145">
            <a:off x="8427470" y="149022"/>
            <a:ext cx="5768420" cy="3424959"/>
            <a:chOff x="0" y="0"/>
            <a:chExt cx="7691227" cy="4566612"/>
          </a:xfrm>
        </p:grpSpPr>
        <p:sp>
          <p:nvSpPr>
            <p:cNvPr name="Freeform 7" id="7"/>
            <p:cNvSpPr/>
            <p:nvPr/>
          </p:nvSpPr>
          <p:spPr>
            <a:xfrm flipH="false" flipV="false" rot="-278853">
              <a:off x="209489" y="1560057"/>
              <a:ext cx="7384011" cy="2711864"/>
            </a:xfrm>
            <a:custGeom>
              <a:avLst/>
              <a:gdLst/>
              <a:ahLst/>
              <a:cxnLst/>
              <a:rect r="r" b="b" t="t" l="l"/>
              <a:pathLst>
                <a:path h="2711864" w="7384011">
                  <a:moveTo>
                    <a:pt x="0" y="0"/>
                  </a:moveTo>
                  <a:lnTo>
                    <a:pt x="7384011" y="0"/>
                  </a:lnTo>
                  <a:lnTo>
                    <a:pt x="7384011" y="2711864"/>
                  </a:lnTo>
                  <a:lnTo>
                    <a:pt x="0" y="2711864"/>
                  </a:lnTo>
                  <a:lnTo>
                    <a:pt x="0" y="0"/>
                  </a:lnTo>
                  <a:close/>
                </a:path>
              </a:pathLst>
            </a:custGeom>
            <a:blipFill>
              <a:blip r:embed="rId7"/>
              <a:stretch>
                <a:fillRect l="-33561" t="0" r="-39267" b="0"/>
              </a:stretch>
            </a:blipFill>
          </p:spPr>
        </p:sp>
        <p:sp>
          <p:nvSpPr>
            <p:cNvPr name="Freeform 8" id="8"/>
            <p:cNvSpPr/>
            <p:nvPr/>
          </p:nvSpPr>
          <p:spPr>
            <a:xfrm flipH="false" flipV="false" rot="10516286">
              <a:off x="99211" y="299736"/>
              <a:ext cx="7384011" cy="2711864"/>
            </a:xfrm>
            <a:custGeom>
              <a:avLst/>
              <a:gdLst/>
              <a:ahLst/>
              <a:cxnLst/>
              <a:rect r="r" b="b" t="t" l="l"/>
              <a:pathLst>
                <a:path h="2711864" w="7384011">
                  <a:moveTo>
                    <a:pt x="0" y="0"/>
                  </a:moveTo>
                  <a:lnTo>
                    <a:pt x="7384011" y="0"/>
                  </a:lnTo>
                  <a:lnTo>
                    <a:pt x="7384011" y="2711864"/>
                  </a:lnTo>
                  <a:lnTo>
                    <a:pt x="0" y="2711864"/>
                  </a:lnTo>
                  <a:lnTo>
                    <a:pt x="0" y="0"/>
                  </a:lnTo>
                  <a:close/>
                </a:path>
              </a:pathLst>
            </a:custGeom>
            <a:blipFill>
              <a:blip r:embed="rId7"/>
              <a:stretch>
                <a:fillRect l="-33561" t="0" r="-39267" b="0"/>
              </a:stretch>
            </a:blipFill>
          </p:spPr>
        </p:sp>
      </p:grpSp>
      <p:sp>
        <p:nvSpPr>
          <p:cNvPr name="TextBox 9" id="9"/>
          <p:cNvSpPr txBox="true"/>
          <p:nvPr/>
        </p:nvSpPr>
        <p:spPr>
          <a:xfrm rot="18520">
            <a:off x="8680695" y="1433842"/>
            <a:ext cx="5625866" cy="1037516"/>
          </a:xfrm>
          <a:prstGeom prst="rect">
            <a:avLst/>
          </a:prstGeom>
        </p:spPr>
        <p:txBody>
          <a:bodyPr anchor="t" rtlCol="false" tIns="0" lIns="0" bIns="0" rIns="0">
            <a:spAutoFit/>
          </a:bodyPr>
          <a:lstStyle/>
          <a:p>
            <a:pPr algn="ctr">
              <a:lnSpc>
                <a:spcPts val="7829"/>
              </a:lnSpc>
            </a:pPr>
            <a:r>
              <a:rPr lang="en-US" sz="7829" spc="172">
                <a:solidFill>
                  <a:srgbClr val="000000"/>
                </a:solidFill>
                <a:latin typeface="Caveat Brush"/>
                <a:ea typeface="Caveat Brush"/>
                <a:cs typeface="Caveat Brush"/>
                <a:sym typeface="Caveat Brush"/>
              </a:rPr>
              <a:t>DEPENDENCE</a:t>
            </a:r>
          </a:p>
        </p:txBody>
      </p:sp>
      <p:grpSp>
        <p:nvGrpSpPr>
          <p:cNvPr name="Group 10" id="10"/>
          <p:cNvGrpSpPr/>
          <p:nvPr/>
        </p:nvGrpSpPr>
        <p:grpSpPr>
          <a:xfrm rot="236496">
            <a:off x="2724656" y="-342110"/>
            <a:ext cx="6560993" cy="3895543"/>
            <a:chOff x="0" y="0"/>
            <a:chExt cx="8747990" cy="5194058"/>
          </a:xfrm>
        </p:grpSpPr>
        <p:sp>
          <p:nvSpPr>
            <p:cNvPr name="Freeform 11" id="11"/>
            <p:cNvSpPr/>
            <p:nvPr/>
          </p:nvSpPr>
          <p:spPr>
            <a:xfrm flipH="false" flipV="false" rot="-278853">
              <a:off x="238272" y="1774407"/>
              <a:ext cx="8398563" cy="3084470"/>
            </a:xfrm>
            <a:custGeom>
              <a:avLst/>
              <a:gdLst/>
              <a:ahLst/>
              <a:cxnLst/>
              <a:rect r="r" b="b" t="t" l="l"/>
              <a:pathLst>
                <a:path h="3084470" w="8398563">
                  <a:moveTo>
                    <a:pt x="0" y="0"/>
                  </a:moveTo>
                  <a:lnTo>
                    <a:pt x="8398564" y="0"/>
                  </a:lnTo>
                  <a:lnTo>
                    <a:pt x="8398564" y="3084469"/>
                  </a:lnTo>
                  <a:lnTo>
                    <a:pt x="0" y="3084469"/>
                  </a:lnTo>
                  <a:lnTo>
                    <a:pt x="0" y="0"/>
                  </a:lnTo>
                  <a:close/>
                </a:path>
              </a:pathLst>
            </a:custGeom>
            <a:blipFill>
              <a:blip r:embed="rId8"/>
              <a:stretch>
                <a:fillRect l="-33561" t="0" r="-39267" b="0"/>
              </a:stretch>
            </a:blipFill>
          </p:spPr>
        </p:sp>
        <p:sp>
          <p:nvSpPr>
            <p:cNvPr name="Freeform 12" id="12"/>
            <p:cNvSpPr/>
            <p:nvPr/>
          </p:nvSpPr>
          <p:spPr>
            <a:xfrm flipH="false" flipV="false" rot="10516286">
              <a:off x="112842" y="340920"/>
              <a:ext cx="8398563" cy="3084470"/>
            </a:xfrm>
            <a:custGeom>
              <a:avLst/>
              <a:gdLst/>
              <a:ahLst/>
              <a:cxnLst/>
              <a:rect r="r" b="b" t="t" l="l"/>
              <a:pathLst>
                <a:path h="3084470" w="8398563">
                  <a:moveTo>
                    <a:pt x="0" y="0"/>
                  </a:moveTo>
                  <a:lnTo>
                    <a:pt x="8398563" y="0"/>
                  </a:lnTo>
                  <a:lnTo>
                    <a:pt x="8398563" y="3084469"/>
                  </a:lnTo>
                  <a:lnTo>
                    <a:pt x="0" y="3084469"/>
                  </a:lnTo>
                  <a:lnTo>
                    <a:pt x="0" y="0"/>
                  </a:lnTo>
                  <a:close/>
                </a:path>
              </a:pathLst>
            </a:custGeom>
            <a:blipFill>
              <a:blip r:embed="rId8"/>
              <a:stretch>
                <a:fillRect l="-33561" t="0" r="-39267" b="0"/>
              </a:stretch>
            </a:blipFill>
          </p:spPr>
        </p:sp>
      </p:grpSp>
      <p:sp>
        <p:nvSpPr>
          <p:cNvPr name="TextBox 13" id="13"/>
          <p:cNvSpPr txBox="true"/>
          <p:nvPr/>
        </p:nvSpPr>
        <p:spPr>
          <a:xfrm rot="71225">
            <a:off x="3002550" y="1096300"/>
            <a:ext cx="6001851" cy="1067459"/>
          </a:xfrm>
          <a:prstGeom prst="rect">
            <a:avLst/>
          </a:prstGeom>
        </p:spPr>
        <p:txBody>
          <a:bodyPr anchor="t" rtlCol="false" tIns="0" lIns="0" bIns="0" rIns="0">
            <a:spAutoFit/>
          </a:bodyPr>
          <a:lstStyle/>
          <a:p>
            <a:pPr algn="ctr">
              <a:lnSpc>
                <a:spcPts val="8132"/>
              </a:lnSpc>
            </a:pPr>
            <a:r>
              <a:rPr lang="en-US" sz="8132">
                <a:solidFill>
                  <a:srgbClr val="FFFFFF"/>
                </a:solidFill>
                <a:latin typeface="Caveat Brush"/>
                <a:ea typeface="Caveat Brush"/>
                <a:cs typeface="Caveat Brush"/>
                <a:sym typeface="Caveat Brush"/>
              </a:rPr>
              <a:t>FINANCIALLY</a:t>
            </a:r>
          </a:p>
        </p:txBody>
      </p:sp>
      <p:sp>
        <p:nvSpPr>
          <p:cNvPr name="Freeform 14" id="14"/>
          <p:cNvSpPr/>
          <p:nvPr/>
        </p:nvSpPr>
        <p:spPr>
          <a:xfrm flipH="true" flipV="true" rot="1865233">
            <a:off x="170840" y="442532"/>
            <a:ext cx="3677364" cy="2213105"/>
          </a:xfrm>
          <a:custGeom>
            <a:avLst/>
            <a:gdLst/>
            <a:ahLst/>
            <a:cxnLst/>
            <a:rect r="r" b="b" t="t" l="l"/>
            <a:pathLst>
              <a:path h="2213105" w="3677364">
                <a:moveTo>
                  <a:pt x="3677365" y="2213104"/>
                </a:moveTo>
                <a:lnTo>
                  <a:pt x="0" y="2213104"/>
                </a:lnTo>
                <a:lnTo>
                  <a:pt x="0" y="0"/>
                </a:lnTo>
                <a:lnTo>
                  <a:pt x="3677365" y="0"/>
                </a:lnTo>
                <a:lnTo>
                  <a:pt x="3677365" y="2213104"/>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5" id="15"/>
          <p:cNvSpPr/>
          <p:nvPr/>
        </p:nvSpPr>
        <p:spPr>
          <a:xfrm flipH="false" flipV="true" rot="-1105169">
            <a:off x="14135178" y="620137"/>
            <a:ext cx="3677364" cy="2213105"/>
          </a:xfrm>
          <a:custGeom>
            <a:avLst/>
            <a:gdLst/>
            <a:ahLst/>
            <a:cxnLst/>
            <a:rect r="r" b="b" t="t" l="l"/>
            <a:pathLst>
              <a:path h="2213105" w="3677364">
                <a:moveTo>
                  <a:pt x="0" y="2213105"/>
                </a:moveTo>
                <a:lnTo>
                  <a:pt x="3677365" y="2213105"/>
                </a:lnTo>
                <a:lnTo>
                  <a:pt x="3677365" y="0"/>
                </a:lnTo>
                <a:lnTo>
                  <a:pt x="0" y="0"/>
                </a:lnTo>
                <a:lnTo>
                  <a:pt x="0" y="2213105"/>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6" id="16"/>
          <p:cNvSpPr txBox="true"/>
          <p:nvPr/>
        </p:nvSpPr>
        <p:spPr>
          <a:xfrm rot="0">
            <a:off x="9411778" y="3698126"/>
            <a:ext cx="6444330" cy="7041335"/>
          </a:xfrm>
          <a:prstGeom prst="rect">
            <a:avLst/>
          </a:prstGeom>
        </p:spPr>
        <p:txBody>
          <a:bodyPr anchor="t" rtlCol="false" tIns="0" lIns="0" bIns="0" rIns="0">
            <a:spAutoFit/>
          </a:bodyPr>
          <a:lstStyle/>
          <a:p>
            <a:pPr algn="l" marL="829056" indent="-414528" lvl="1">
              <a:lnSpc>
                <a:spcPts val="5376"/>
              </a:lnSpc>
              <a:buFont typeface="Arial"/>
              <a:buChar char="•"/>
            </a:pPr>
            <a:r>
              <a:rPr lang="en-US" sz="3840">
                <a:solidFill>
                  <a:srgbClr val="FFFFFF"/>
                </a:solidFill>
                <a:latin typeface="Caveat Brush"/>
                <a:ea typeface="Caveat Brush"/>
                <a:cs typeface="Caveat Brush"/>
                <a:sym typeface="Caveat Brush"/>
              </a:rPr>
              <a:t>BARRIER TO RECOVERY (BY BEING TOO DEPENDENT ON THEM)</a:t>
            </a:r>
          </a:p>
          <a:p>
            <a:pPr algn="l" marL="829056" indent="-414528" lvl="1">
              <a:lnSpc>
                <a:spcPts val="5376"/>
              </a:lnSpc>
              <a:buFont typeface="Arial"/>
              <a:buChar char="•"/>
            </a:pPr>
            <a:r>
              <a:rPr lang="en-US" sz="3840">
                <a:solidFill>
                  <a:srgbClr val="FFFFFF"/>
                </a:solidFill>
                <a:latin typeface="Caveat Brush"/>
                <a:ea typeface="Caveat Brush"/>
                <a:cs typeface="Caveat Brush"/>
                <a:sym typeface="Caveat Brush"/>
              </a:rPr>
              <a:t>Heightened Stress</a:t>
            </a:r>
          </a:p>
          <a:p>
            <a:pPr algn="l" marL="829056" indent="-414528" lvl="1">
              <a:lnSpc>
                <a:spcPts val="5376"/>
              </a:lnSpc>
              <a:buFont typeface="Arial"/>
              <a:buChar char="•"/>
            </a:pPr>
            <a:r>
              <a:rPr lang="en-US" sz="3840">
                <a:solidFill>
                  <a:srgbClr val="FFFFFF"/>
                </a:solidFill>
                <a:latin typeface="Caveat Brush"/>
                <a:ea typeface="Caveat Brush"/>
                <a:cs typeface="Caveat Brush"/>
                <a:sym typeface="Caveat Brush"/>
              </a:rPr>
              <a:t>Control and Manipulation (if in abusive situation)</a:t>
            </a:r>
          </a:p>
          <a:p>
            <a:pPr algn="l">
              <a:lnSpc>
                <a:spcPts val="5376"/>
              </a:lnSpc>
            </a:pPr>
          </a:p>
          <a:p>
            <a:pPr algn="l">
              <a:lnSpc>
                <a:spcPts val="5362"/>
              </a:lnSpc>
            </a:pPr>
          </a:p>
          <a:p>
            <a:pPr algn="l">
              <a:lnSpc>
                <a:spcPts val="4662"/>
              </a:lnSpc>
            </a:pPr>
          </a:p>
          <a:p>
            <a:pPr algn="l">
              <a:lnSpc>
                <a:spcPts val="4524"/>
              </a:lnSpc>
            </a:pPr>
          </a:p>
          <a:p>
            <a:pPr algn="ctr">
              <a:lnSpc>
                <a:spcPts val="3813"/>
              </a:lnSpc>
              <a:spcBef>
                <a:spcPct val="0"/>
              </a:spcBef>
            </a:pP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4914" t="-9608" r="0" b="-30277"/>
            </a:stretch>
          </a:blipFill>
        </p:spPr>
      </p:sp>
      <p:sp>
        <p:nvSpPr>
          <p:cNvPr name="Freeform 3" id="3"/>
          <p:cNvSpPr/>
          <p:nvPr/>
        </p:nvSpPr>
        <p:spPr>
          <a:xfrm flipH="false" flipV="false" rot="0">
            <a:off x="1402145" y="3216993"/>
            <a:ext cx="6843418" cy="6806090"/>
          </a:xfrm>
          <a:custGeom>
            <a:avLst/>
            <a:gdLst/>
            <a:ahLst/>
            <a:cxnLst/>
            <a:rect r="r" b="b" t="t" l="l"/>
            <a:pathLst>
              <a:path h="6806090" w="6843418">
                <a:moveTo>
                  <a:pt x="0" y="0"/>
                </a:moveTo>
                <a:lnTo>
                  <a:pt x="6843418" y="0"/>
                </a:lnTo>
                <a:lnTo>
                  <a:pt x="6843418" y="6806090"/>
                </a:lnTo>
                <a:lnTo>
                  <a:pt x="0" y="680609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9572841" y="3216993"/>
            <a:ext cx="6546691" cy="6510982"/>
          </a:xfrm>
          <a:custGeom>
            <a:avLst/>
            <a:gdLst/>
            <a:ahLst/>
            <a:cxnLst/>
            <a:rect r="r" b="b" t="t" l="l"/>
            <a:pathLst>
              <a:path h="6510982" w="6546691">
                <a:moveTo>
                  <a:pt x="0" y="0"/>
                </a:moveTo>
                <a:lnTo>
                  <a:pt x="6546691" y="0"/>
                </a:lnTo>
                <a:lnTo>
                  <a:pt x="6546691" y="6510982"/>
                </a:lnTo>
                <a:lnTo>
                  <a:pt x="0" y="651098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5" id="5"/>
          <p:cNvSpPr txBox="true"/>
          <p:nvPr/>
        </p:nvSpPr>
        <p:spPr>
          <a:xfrm rot="0">
            <a:off x="1402145" y="3912822"/>
            <a:ext cx="6360149" cy="7704718"/>
          </a:xfrm>
          <a:prstGeom prst="rect">
            <a:avLst/>
          </a:prstGeom>
        </p:spPr>
        <p:txBody>
          <a:bodyPr anchor="t" rtlCol="false" tIns="0" lIns="0" bIns="0" rIns="0">
            <a:spAutoFit/>
          </a:bodyPr>
          <a:lstStyle/>
          <a:p>
            <a:pPr algn="l" marL="1023016" indent="-511508" lvl="1">
              <a:lnSpc>
                <a:spcPts val="6633"/>
              </a:lnSpc>
              <a:buFont typeface="Arial"/>
              <a:buChar char="•"/>
            </a:pPr>
            <a:r>
              <a:rPr lang="en-US" sz="4738">
                <a:solidFill>
                  <a:srgbClr val="FFFFFF"/>
                </a:solidFill>
                <a:latin typeface="Caveat Brush"/>
                <a:ea typeface="Caveat Brush"/>
                <a:cs typeface="Caveat Brush"/>
                <a:sym typeface="Caveat Brush"/>
              </a:rPr>
              <a:t>SOCIAL ISOLATION &amp; LACK OF CONNECTION WITH PEOPLE</a:t>
            </a:r>
          </a:p>
          <a:p>
            <a:pPr algn="l" marL="1023016" indent="-511508" lvl="1">
              <a:lnSpc>
                <a:spcPts val="6633"/>
              </a:lnSpc>
              <a:buFont typeface="Arial"/>
              <a:buChar char="•"/>
            </a:pPr>
            <a:r>
              <a:rPr lang="en-US" sz="4738">
                <a:solidFill>
                  <a:srgbClr val="FFFFFF"/>
                </a:solidFill>
                <a:latin typeface="Caveat Brush"/>
                <a:ea typeface="Caveat Brush"/>
                <a:cs typeface="Caveat Brush"/>
                <a:sym typeface="Caveat Brush"/>
              </a:rPr>
              <a:t>Cyberbullying         </a:t>
            </a:r>
          </a:p>
          <a:p>
            <a:pPr algn="l" marL="1023016" indent="-511508" lvl="1">
              <a:lnSpc>
                <a:spcPts val="6633"/>
              </a:lnSpc>
              <a:buFont typeface="Arial"/>
              <a:buChar char="•"/>
            </a:pPr>
            <a:r>
              <a:rPr lang="en-US" sz="4738">
                <a:solidFill>
                  <a:srgbClr val="FFFFFF"/>
                </a:solidFill>
                <a:latin typeface="Caveat Brush"/>
                <a:ea typeface="Caveat Brush"/>
                <a:cs typeface="Caveat Brush"/>
                <a:sym typeface="Caveat Brush"/>
              </a:rPr>
              <a:t>Comparison inadequacy &amp; Anxiety</a:t>
            </a:r>
          </a:p>
          <a:p>
            <a:pPr algn="l">
              <a:lnSpc>
                <a:spcPts val="3571"/>
              </a:lnSpc>
            </a:pPr>
          </a:p>
          <a:p>
            <a:pPr algn="l">
              <a:lnSpc>
                <a:spcPts val="4569"/>
              </a:lnSpc>
            </a:pPr>
          </a:p>
          <a:p>
            <a:pPr algn="l">
              <a:lnSpc>
                <a:spcPts val="4569"/>
              </a:lnSpc>
            </a:pPr>
          </a:p>
          <a:p>
            <a:pPr algn="l">
              <a:lnSpc>
                <a:spcPts val="4718"/>
              </a:lnSpc>
            </a:pPr>
          </a:p>
          <a:p>
            <a:pPr algn="ctr">
              <a:lnSpc>
                <a:spcPts val="3977"/>
              </a:lnSpc>
              <a:spcBef>
                <a:spcPct val="0"/>
              </a:spcBef>
            </a:pPr>
          </a:p>
        </p:txBody>
      </p:sp>
      <p:grpSp>
        <p:nvGrpSpPr>
          <p:cNvPr name="Group 6" id="6"/>
          <p:cNvGrpSpPr/>
          <p:nvPr/>
        </p:nvGrpSpPr>
        <p:grpSpPr>
          <a:xfrm rot="244145">
            <a:off x="8432850" y="-2415"/>
            <a:ext cx="6040049" cy="3586237"/>
            <a:chOff x="0" y="0"/>
            <a:chExt cx="8053399" cy="4781649"/>
          </a:xfrm>
        </p:grpSpPr>
        <p:sp>
          <p:nvSpPr>
            <p:cNvPr name="Freeform 7" id="7"/>
            <p:cNvSpPr/>
            <p:nvPr/>
          </p:nvSpPr>
          <p:spPr>
            <a:xfrm flipH="false" flipV="false" rot="-278853">
              <a:off x="219354" y="1633519"/>
              <a:ext cx="7731716" cy="2839563"/>
            </a:xfrm>
            <a:custGeom>
              <a:avLst/>
              <a:gdLst/>
              <a:ahLst/>
              <a:cxnLst/>
              <a:rect r="r" b="b" t="t" l="l"/>
              <a:pathLst>
                <a:path h="2839563" w="7731716">
                  <a:moveTo>
                    <a:pt x="0" y="0"/>
                  </a:moveTo>
                  <a:lnTo>
                    <a:pt x="7731716" y="0"/>
                  </a:lnTo>
                  <a:lnTo>
                    <a:pt x="7731716" y="2839562"/>
                  </a:lnTo>
                  <a:lnTo>
                    <a:pt x="0" y="2839562"/>
                  </a:lnTo>
                  <a:lnTo>
                    <a:pt x="0" y="0"/>
                  </a:lnTo>
                  <a:close/>
                </a:path>
              </a:pathLst>
            </a:custGeom>
            <a:blipFill>
              <a:blip r:embed="rId7"/>
              <a:stretch>
                <a:fillRect l="-33561" t="0" r="-39267" b="0"/>
              </a:stretch>
            </a:blipFill>
          </p:spPr>
        </p:sp>
        <p:sp>
          <p:nvSpPr>
            <p:cNvPr name="Freeform 8" id="8"/>
            <p:cNvSpPr/>
            <p:nvPr/>
          </p:nvSpPr>
          <p:spPr>
            <a:xfrm flipH="false" flipV="false" rot="10516286">
              <a:off x="103882" y="313851"/>
              <a:ext cx="7731716" cy="2839563"/>
            </a:xfrm>
            <a:custGeom>
              <a:avLst/>
              <a:gdLst/>
              <a:ahLst/>
              <a:cxnLst/>
              <a:rect r="r" b="b" t="t" l="l"/>
              <a:pathLst>
                <a:path h="2839563" w="7731716">
                  <a:moveTo>
                    <a:pt x="0" y="0"/>
                  </a:moveTo>
                  <a:lnTo>
                    <a:pt x="7731717" y="0"/>
                  </a:lnTo>
                  <a:lnTo>
                    <a:pt x="7731717" y="2839562"/>
                  </a:lnTo>
                  <a:lnTo>
                    <a:pt x="0" y="2839562"/>
                  </a:lnTo>
                  <a:lnTo>
                    <a:pt x="0" y="0"/>
                  </a:lnTo>
                  <a:close/>
                </a:path>
              </a:pathLst>
            </a:custGeom>
            <a:blipFill>
              <a:blip r:embed="rId7"/>
              <a:stretch>
                <a:fillRect l="-33561" t="0" r="-39267" b="0"/>
              </a:stretch>
            </a:blipFill>
          </p:spPr>
        </p:sp>
      </p:grpSp>
      <p:sp>
        <p:nvSpPr>
          <p:cNvPr name="TextBox 9" id="9"/>
          <p:cNvSpPr txBox="true"/>
          <p:nvPr/>
        </p:nvSpPr>
        <p:spPr>
          <a:xfrm rot="18520">
            <a:off x="9020983" y="1342380"/>
            <a:ext cx="5176345" cy="1058569"/>
          </a:xfrm>
          <a:prstGeom prst="rect">
            <a:avLst/>
          </a:prstGeom>
        </p:spPr>
        <p:txBody>
          <a:bodyPr anchor="t" rtlCol="false" tIns="0" lIns="0" bIns="0" rIns="0">
            <a:spAutoFit/>
          </a:bodyPr>
          <a:lstStyle/>
          <a:p>
            <a:pPr algn="ctr">
              <a:lnSpc>
                <a:spcPts val="8030"/>
              </a:lnSpc>
            </a:pPr>
            <a:r>
              <a:rPr lang="en-US" sz="8030" spc="176">
                <a:solidFill>
                  <a:srgbClr val="000000"/>
                </a:solidFill>
                <a:latin typeface="Caveat Brush"/>
                <a:ea typeface="Caveat Brush"/>
                <a:cs typeface="Caveat Brush"/>
                <a:sym typeface="Caveat Brush"/>
              </a:rPr>
              <a:t>TECHNOLOGY</a:t>
            </a:r>
          </a:p>
        </p:txBody>
      </p:sp>
      <p:grpSp>
        <p:nvGrpSpPr>
          <p:cNvPr name="Group 10" id="10"/>
          <p:cNvGrpSpPr/>
          <p:nvPr/>
        </p:nvGrpSpPr>
        <p:grpSpPr>
          <a:xfrm rot="236496">
            <a:off x="2724656" y="-342110"/>
            <a:ext cx="6560993" cy="3895543"/>
            <a:chOff x="0" y="0"/>
            <a:chExt cx="8747990" cy="5194058"/>
          </a:xfrm>
        </p:grpSpPr>
        <p:sp>
          <p:nvSpPr>
            <p:cNvPr name="Freeform 11" id="11"/>
            <p:cNvSpPr/>
            <p:nvPr/>
          </p:nvSpPr>
          <p:spPr>
            <a:xfrm flipH="false" flipV="false" rot="-278853">
              <a:off x="238272" y="1774407"/>
              <a:ext cx="8398563" cy="3084470"/>
            </a:xfrm>
            <a:custGeom>
              <a:avLst/>
              <a:gdLst/>
              <a:ahLst/>
              <a:cxnLst/>
              <a:rect r="r" b="b" t="t" l="l"/>
              <a:pathLst>
                <a:path h="3084470" w="8398563">
                  <a:moveTo>
                    <a:pt x="0" y="0"/>
                  </a:moveTo>
                  <a:lnTo>
                    <a:pt x="8398564" y="0"/>
                  </a:lnTo>
                  <a:lnTo>
                    <a:pt x="8398564" y="3084469"/>
                  </a:lnTo>
                  <a:lnTo>
                    <a:pt x="0" y="3084469"/>
                  </a:lnTo>
                  <a:lnTo>
                    <a:pt x="0" y="0"/>
                  </a:lnTo>
                  <a:close/>
                </a:path>
              </a:pathLst>
            </a:custGeom>
            <a:blipFill>
              <a:blip r:embed="rId8"/>
              <a:stretch>
                <a:fillRect l="-33561" t="0" r="-39267" b="0"/>
              </a:stretch>
            </a:blipFill>
          </p:spPr>
        </p:sp>
        <p:sp>
          <p:nvSpPr>
            <p:cNvPr name="Freeform 12" id="12"/>
            <p:cNvSpPr/>
            <p:nvPr/>
          </p:nvSpPr>
          <p:spPr>
            <a:xfrm flipH="false" flipV="false" rot="10516286">
              <a:off x="112842" y="340920"/>
              <a:ext cx="8398563" cy="3084470"/>
            </a:xfrm>
            <a:custGeom>
              <a:avLst/>
              <a:gdLst/>
              <a:ahLst/>
              <a:cxnLst/>
              <a:rect r="r" b="b" t="t" l="l"/>
              <a:pathLst>
                <a:path h="3084470" w="8398563">
                  <a:moveTo>
                    <a:pt x="0" y="0"/>
                  </a:moveTo>
                  <a:lnTo>
                    <a:pt x="8398563" y="0"/>
                  </a:lnTo>
                  <a:lnTo>
                    <a:pt x="8398563" y="3084469"/>
                  </a:lnTo>
                  <a:lnTo>
                    <a:pt x="0" y="3084469"/>
                  </a:lnTo>
                  <a:lnTo>
                    <a:pt x="0" y="0"/>
                  </a:lnTo>
                  <a:close/>
                </a:path>
              </a:pathLst>
            </a:custGeom>
            <a:blipFill>
              <a:blip r:embed="rId8"/>
              <a:stretch>
                <a:fillRect l="-33561" t="0" r="-39267" b="0"/>
              </a:stretch>
            </a:blipFill>
          </p:spPr>
        </p:sp>
      </p:grpSp>
      <p:sp>
        <p:nvSpPr>
          <p:cNvPr name="TextBox 13" id="13"/>
          <p:cNvSpPr txBox="true"/>
          <p:nvPr/>
        </p:nvSpPr>
        <p:spPr>
          <a:xfrm rot="71225">
            <a:off x="3002550" y="1096300"/>
            <a:ext cx="6001851" cy="1067459"/>
          </a:xfrm>
          <a:prstGeom prst="rect">
            <a:avLst/>
          </a:prstGeom>
        </p:spPr>
        <p:txBody>
          <a:bodyPr anchor="t" rtlCol="false" tIns="0" lIns="0" bIns="0" rIns="0">
            <a:spAutoFit/>
          </a:bodyPr>
          <a:lstStyle/>
          <a:p>
            <a:pPr algn="ctr">
              <a:lnSpc>
                <a:spcPts val="8132"/>
              </a:lnSpc>
            </a:pPr>
            <a:r>
              <a:rPr lang="en-US" sz="8132">
                <a:solidFill>
                  <a:srgbClr val="FFFFFF"/>
                </a:solidFill>
                <a:latin typeface="Caveat Brush"/>
                <a:ea typeface="Caveat Brush"/>
                <a:cs typeface="Caveat Brush"/>
                <a:sym typeface="Caveat Brush"/>
              </a:rPr>
              <a:t>OVERUSE OF</a:t>
            </a:r>
          </a:p>
        </p:txBody>
      </p:sp>
      <p:sp>
        <p:nvSpPr>
          <p:cNvPr name="Freeform 14" id="14"/>
          <p:cNvSpPr/>
          <p:nvPr/>
        </p:nvSpPr>
        <p:spPr>
          <a:xfrm flipH="true" flipV="true" rot="1865233">
            <a:off x="170840" y="442532"/>
            <a:ext cx="3677364" cy="2213105"/>
          </a:xfrm>
          <a:custGeom>
            <a:avLst/>
            <a:gdLst/>
            <a:ahLst/>
            <a:cxnLst/>
            <a:rect r="r" b="b" t="t" l="l"/>
            <a:pathLst>
              <a:path h="2213105" w="3677364">
                <a:moveTo>
                  <a:pt x="3677365" y="2213104"/>
                </a:moveTo>
                <a:lnTo>
                  <a:pt x="0" y="2213104"/>
                </a:lnTo>
                <a:lnTo>
                  <a:pt x="0" y="0"/>
                </a:lnTo>
                <a:lnTo>
                  <a:pt x="3677365" y="0"/>
                </a:lnTo>
                <a:lnTo>
                  <a:pt x="3677365" y="2213104"/>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5" id="15"/>
          <p:cNvSpPr/>
          <p:nvPr/>
        </p:nvSpPr>
        <p:spPr>
          <a:xfrm flipH="false" flipV="true" rot="-1105169">
            <a:off x="14135178" y="620137"/>
            <a:ext cx="3677364" cy="2213105"/>
          </a:xfrm>
          <a:custGeom>
            <a:avLst/>
            <a:gdLst/>
            <a:ahLst/>
            <a:cxnLst/>
            <a:rect r="r" b="b" t="t" l="l"/>
            <a:pathLst>
              <a:path h="2213105" w="3677364">
                <a:moveTo>
                  <a:pt x="0" y="2213105"/>
                </a:moveTo>
                <a:lnTo>
                  <a:pt x="3677365" y="2213105"/>
                </a:lnTo>
                <a:lnTo>
                  <a:pt x="3677365" y="0"/>
                </a:lnTo>
                <a:lnTo>
                  <a:pt x="0" y="0"/>
                </a:lnTo>
                <a:lnTo>
                  <a:pt x="0" y="2213105"/>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6" id="16"/>
          <p:cNvSpPr txBox="true"/>
          <p:nvPr/>
        </p:nvSpPr>
        <p:spPr>
          <a:xfrm rot="0">
            <a:off x="9411778" y="3912822"/>
            <a:ext cx="6444330" cy="8687255"/>
          </a:xfrm>
          <a:prstGeom prst="rect">
            <a:avLst/>
          </a:prstGeom>
        </p:spPr>
        <p:txBody>
          <a:bodyPr anchor="t" rtlCol="false" tIns="0" lIns="0" bIns="0" rIns="0">
            <a:spAutoFit/>
          </a:bodyPr>
          <a:lstStyle/>
          <a:p>
            <a:pPr algn="l" marL="1023366" indent="-511683" lvl="1">
              <a:lnSpc>
                <a:spcPts val="6636"/>
              </a:lnSpc>
              <a:buFont typeface="Arial"/>
              <a:buChar char="•"/>
            </a:pPr>
            <a:r>
              <a:rPr lang="en-US" sz="4740">
                <a:solidFill>
                  <a:srgbClr val="FFFFFF"/>
                </a:solidFill>
                <a:latin typeface="Caveat Brush"/>
                <a:ea typeface="Caveat Brush"/>
                <a:cs typeface="Caveat Brush"/>
                <a:sym typeface="Caveat Brush"/>
              </a:rPr>
              <a:t>ONLINE VULNERABILITY TO HARMFUL SITUATIONS    </a:t>
            </a:r>
          </a:p>
          <a:p>
            <a:pPr algn="l" marL="1023366" indent="-511683" lvl="1">
              <a:lnSpc>
                <a:spcPts val="6636"/>
              </a:lnSpc>
              <a:buFont typeface="Arial"/>
              <a:buChar char="•"/>
            </a:pPr>
            <a:r>
              <a:rPr lang="en-US" sz="4740">
                <a:solidFill>
                  <a:srgbClr val="FFFFFF"/>
                </a:solidFill>
                <a:latin typeface="Caveat Brush"/>
                <a:ea typeface="Caveat Brush"/>
                <a:cs typeface="Caveat Brush"/>
                <a:sym typeface="Caveat Brush"/>
              </a:rPr>
              <a:t>Detachment from real-life issues</a:t>
            </a:r>
          </a:p>
          <a:p>
            <a:pPr algn="l" marL="1023366" indent="-511683" lvl="1">
              <a:lnSpc>
                <a:spcPts val="6636"/>
              </a:lnSpc>
              <a:buFont typeface="Arial"/>
              <a:buChar char="•"/>
            </a:pPr>
            <a:r>
              <a:rPr lang="en-US" sz="4740">
                <a:solidFill>
                  <a:srgbClr val="FFFFFF"/>
                </a:solidFill>
                <a:latin typeface="Caveat Brush"/>
                <a:ea typeface="Caveat Brush"/>
                <a:cs typeface="Caveat Brush"/>
                <a:sym typeface="Caveat Brush"/>
              </a:rPr>
              <a:t>Digital Overload</a:t>
            </a:r>
          </a:p>
          <a:p>
            <a:pPr algn="l">
              <a:lnSpc>
                <a:spcPts val="5376"/>
              </a:lnSpc>
            </a:pPr>
          </a:p>
          <a:p>
            <a:pPr algn="l">
              <a:lnSpc>
                <a:spcPts val="5376"/>
              </a:lnSpc>
            </a:pPr>
          </a:p>
          <a:p>
            <a:pPr algn="l">
              <a:lnSpc>
                <a:spcPts val="5362"/>
              </a:lnSpc>
            </a:pPr>
          </a:p>
          <a:p>
            <a:pPr algn="l">
              <a:lnSpc>
                <a:spcPts val="4662"/>
              </a:lnSpc>
            </a:pPr>
          </a:p>
          <a:p>
            <a:pPr algn="l">
              <a:lnSpc>
                <a:spcPts val="4524"/>
              </a:lnSpc>
            </a:pPr>
          </a:p>
          <a:p>
            <a:pPr algn="ctr">
              <a:lnSpc>
                <a:spcPts val="3813"/>
              </a:lnSpc>
              <a:spcBef>
                <a:spcPct val="0"/>
              </a:spcBef>
            </a:pP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4914" t="-9608" r="0" b="-30277"/>
            </a:stretch>
          </a:blipFill>
        </p:spPr>
      </p:sp>
      <p:sp>
        <p:nvSpPr>
          <p:cNvPr name="Freeform 3" id="3"/>
          <p:cNvSpPr/>
          <p:nvPr/>
        </p:nvSpPr>
        <p:spPr>
          <a:xfrm flipH="false" flipV="false" rot="0">
            <a:off x="1402145" y="3216993"/>
            <a:ext cx="6843418" cy="6806090"/>
          </a:xfrm>
          <a:custGeom>
            <a:avLst/>
            <a:gdLst/>
            <a:ahLst/>
            <a:cxnLst/>
            <a:rect r="r" b="b" t="t" l="l"/>
            <a:pathLst>
              <a:path h="6806090" w="6843418">
                <a:moveTo>
                  <a:pt x="0" y="0"/>
                </a:moveTo>
                <a:lnTo>
                  <a:pt x="6843418" y="0"/>
                </a:lnTo>
                <a:lnTo>
                  <a:pt x="6843418" y="6806090"/>
                </a:lnTo>
                <a:lnTo>
                  <a:pt x="0" y="680609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9572841" y="3216993"/>
            <a:ext cx="6546691" cy="6510982"/>
          </a:xfrm>
          <a:custGeom>
            <a:avLst/>
            <a:gdLst/>
            <a:ahLst/>
            <a:cxnLst/>
            <a:rect r="r" b="b" t="t" l="l"/>
            <a:pathLst>
              <a:path h="6510982" w="6546691">
                <a:moveTo>
                  <a:pt x="0" y="0"/>
                </a:moveTo>
                <a:lnTo>
                  <a:pt x="6546691" y="0"/>
                </a:lnTo>
                <a:lnTo>
                  <a:pt x="6546691" y="6510982"/>
                </a:lnTo>
                <a:lnTo>
                  <a:pt x="0" y="651098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5" id="5"/>
          <p:cNvSpPr txBox="true"/>
          <p:nvPr/>
        </p:nvSpPr>
        <p:spPr>
          <a:xfrm rot="0">
            <a:off x="1402145" y="3912822"/>
            <a:ext cx="6360149" cy="5523493"/>
          </a:xfrm>
          <a:prstGeom prst="rect">
            <a:avLst/>
          </a:prstGeom>
        </p:spPr>
        <p:txBody>
          <a:bodyPr anchor="t" rtlCol="false" tIns="0" lIns="0" bIns="0" rIns="0">
            <a:spAutoFit/>
          </a:bodyPr>
          <a:lstStyle/>
          <a:p>
            <a:pPr algn="l" marL="1023016" indent="-511508" lvl="1">
              <a:lnSpc>
                <a:spcPts val="6633"/>
              </a:lnSpc>
              <a:buFont typeface="Arial"/>
              <a:buChar char="•"/>
            </a:pPr>
            <a:r>
              <a:rPr lang="en-US" sz="4738">
                <a:solidFill>
                  <a:srgbClr val="FFFFFF"/>
                </a:solidFill>
                <a:latin typeface="Caveat Brush"/>
                <a:ea typeface="Caveat Brush"/>
                <a:cs typeface="Caveat Brush"/>
                <a:sym typeface="Caveat Brush"/>
              </a:rPr>
              <a:t>DISRUPTION OF STABILITY AND SECURITY </a:t>
            </a:r>
          </a:p>
          <a:p>
            <a:pPr algn="l" marL="1023016" indent="-511508" lvl="1">
              <a:lnSpc>
                <a:spcPts val="6633"/>
              </a:lnSpc>
              <a:buFont typeface="Arial"/>
              <a:buChar char="•"/>
            </a:pPr>
            <a:r>
              <a:rPr lang="en-US" sz="4738">
                <a:solidFill>
                  <a:srgbClr val="FFFFFF"/>
                </a:solidFill>
                <a:latin typeface="Caveat Brush"/>
                <a:ea typeface="Caveat Brush"/>
                <a:cs typeface="Caveat Brush"/>
                <a:sym typeface="Caveat Brush"/>
              </a:rPr>
              <a:t>Uncertainty of the Unknown</a:t>
            </a:r>
          </a:p>
          <a:p>
            <a:pPr algn="l" marL="1023016" indent="-511508" lvl="1">
              <a:lnSpc>
                <a:spcPts val="6633"/>
              </a:lnSpc>
              <a:buFont typeface="Arial"/>
              <a:buChar char="•"/>
            </a:pPr>
            <a:r>
              <a:rPr lang="en-US" sz="4738">
                <a:solidFill>
                  <a:srgbClr val="FFFFFF"/>
                </a:solidFill>
                <a:latin typeface="Caveat Brush"/>
                <a:ea typeface="Caveat Brush"/>
                <a:cs typeface="Caveat Brush"/>
                <a:sym typeface="Caveat Brush"/>
              </a:rPr>
              <a:t>Loss and Grief</a:t>
            </a:r>
          </a:p>
          <a:p>
            <a:pPr algn="ctr">
              <a:lnSpc>
                <a:spcPts val="3977"/>
              </a:lnSpc>
              <a:spcBef>
                <a:spcPct val="0"/>
              </a:spcBef>
            </a:pPr>
          </a:p>
        </p:txBody>
      </p:sp>
      <p:grpSp>
        <p:nvGrpSpPr>
          <p:cNvPr name="Group 6" id="6"/>
          <p:cNvGrpSpPr/>
          <p:nvPr/>
        </p:nvGrpSpPr>
        <p:grpSpPr>
          <a:xfrm rot="244145">
            <a:off x="8432850" y="-2415"/>
            <a:ext cx="6040049" cy="3586237"/>
            <a:chOff x="0" y="0"/>
            <a:chExt cx="8053399" cy="4781649"/>
          </a:xfrm>
        </p:grpSpPr>
        <p:sp>
          <p:nvSpPr>
            <p:cNvPr name="Freeform 7" id="7"/>
            <p:cNvSpPr/>
            <p:nvPr/>
          </p:nvSpPr>
          <p:spPr>
            <a:xfrm flipH="false" flipV="false" rot="-278853">
              <a:off x="219354" y="1633519"/>
              <a:ext cx="7731716" cy="2839563"/>
            </a:xfrm>
            <a:custGeom>
              <a:avLst/>
              <a:gdLst/>
              <a:ahLst/>
              <a:cxnLst/>
              <a:rect r="r" b="b" t="t" l="l"/>
              <a:pathLst>
                <a:path h="2839563" w="7731716">
                  <a:moveTo>
                    <a:pt x="0" y="0"/>
                  </a:moveTo>
                  <a:lnTo>
                    <a:pt x="7731716" y="0"/>
                  </a:lnTo>
                  <a:lnTo>
                    <a:pt x="7731716" y="2839562"/>
                  </a:lnTo>
                  <a:lnTo>
                    <a:pt x="0" y="2839562"/>
                  </a:lnTo>
                  <a:lnTo>
                    <a:pt x="0" y="0"/>
                  </a:lnTo>
                  <a:close/>
                </a:path>
              </a:pathLst>
            </a:custGeom>
            <a:blipFill>
              <a:blip r:embed="rId7"/>
              <a:stretch>
                <a:fillRect l="-33561" t="0" r="-39267" b="0"/>
              </a:stretch>
            </a:blipFill>
          </p:spPr>
        </p:sp>
        <p:sp>
          <p:nvSpPr>
            <p:cNvPr name="Freeform 8" id="8"/>
            <p:cNvSpPr/>
            <p:nvPr/>
          </p:nvSpPr>
          <p:spPr>
            <a:xfrm flipH="false" flipV="false" rot="10516286">
              <a:off x="103882" y="313851"/>
              <a:ext cx="7731716" cy="2839563"/>
            </a:xfrm>
            <a:custGeom>
              <a:avLst/>
              <a:gdLst/>
              <a:ahLst/>
              <a:cxnLst/>
              <a:rect r="r" b="b" t="t" l="l"/>
              <a:pathLst>
                <a:path h="2839563" w="7731716">
                  <a:moveTo>
                    <a:pt x="0" y="0"/>
                  </a:moveTo>
                  <a:lnTo>
                    <a:pt x="7731717" y="0"/>
                  </a:lnTo>
                  <a:lnTo>
                    <a:pt x="7731717" y="2839562"/>
                  </a:lnTo>
                  <a:lnTo>
                    <a:pt x="0" y="2839562"/>
                  </a:lnTo>
                  <a:lnTo>
                    <a:pt x="0" y="0"/>
                  </a:lnTo>
                  <a:close/>
                </a:path>
              </a:pathLst>
            </a:custGeom>
            <a:blipFill>
              <a:blip r:embed="rId7"/>
              <a:stretch>
                <a:fillRect l="-33561" t="0" r="-39267" b="0"/>
              </a:stretch>
            </a:blipFill>
          </p:spPr>
        </p:sp>
      </p:grpSp>
      <p:sp>
        <p:nvSpPr>
          <p:cNvPr name="TextBox 9" id="9"/>
          <p:cNvSpPr txBox="true"/>
          <p:nvPr/>
        </p:nvSpPr>
        <p:spPr>
          <a:xfrm rot="18520">
            <a:off x="9020983" y="1342380"/>
            <a:ext cx="5176345" cy="1058569"/>
          </a:xfrm>
          <a:prstGeom prst="rect">
            <a:avLst/>
          </a:prstGeom>
        </p:spPr>
        <p:txBody>
          <a:bodyPr anchor="t" rtlCol="false" tIns="0" lIns="0" bIns="0" rIns="0">
            <a:spAutoFit/>
          </a:bodyPr>
          <a:lstStyle/>
          <a:p>
            <a:pPr algn="ctr">
              <a:lnSpc>
                <a:spcPts val="8030"/>
              </a:lnSpc>
            </a:pPr>
            <a:r>
              <a:rPr lang="en-US" sz="8030" spc="176">
                <a:solidFill>
                  <a:srgbClr val="000000"/>
                </a:solidFill>
                <a:latin typeface="Caveat Brush"/>
                <a:ea typeface="Caveat Brush"/>
                <a:cs typeface="Caveat Brush"/>
                <a:sym typeface="Caveat Brush"/>
              </a:rPr>
              <a:t>CHANGES</a:t>
            </a:r>
          </a:p>
        </p:txBody>
      </p:sp>
      <p:grpSp>
        <p:nvGrpSpPr>
          <p:cNvPr name="Group 10" id="10"/>
          <p:cNvGrpSpPr/>
          <p:nvPr/>
        </p:nvGrpSpPr>
        <p:grpSpPr>
          <a:xfrm rot="236496">
            <a:off x="2724656" y="-342110"/>
            <a:ext cx="6560993" cy="3895543"/>
            <a:chOff x="0" y="0"/>
            <a:chExt cx="8747990" cy="5194058"/>
          </a:xfrm>
        </p:grpSpPr>
        <p:sp>
          <p:nvSpPr>
            <p:cNvPr name="Freeform 11" id="11"/>
            <p:cNvSpPr/>
            <p:nvPr/>
          </p:nvSpPr>
          <p:spPr>
            <a:xfrm flipH="false" flipV="false" rot="-278853">
              <a:off x="238272" y="1774407"/>
              <a:ext cx="8398563" cy="3084470"/>
            </a:xfrm>
            <a:custGeom>
              <a:avLst/>
              <a:gdLst/>
              <a:ahLst/>
              <a:cxnLst/>
              <a:rect r="r" b="b" t="t" l="l"/>
              <a:pathLst>
                <a:path h="3084470" w="8398563">
                  <a:moveTo>
                    <a:pt x="0" y="0"/>
                  </a:moveTo>
                  <a:lnTo>
                    <a:pt x="8398564" y="0"/>
                  </a:lnTo>
                  <a:lnTo>
                    <a:pt x="8398564" y="3084469"/>
                  </a:lnTo>
                  <a:lnTo>
                    <a:pt x="0" y="3084469"/>
                  </a:lnTo>
                  <a:lnTo>
                    <a:pt x="0" y="0"/>
                  </a:lnTo>
                  <a:close/>
                </a:path>
              </a:pathLst>
            </a:custGeom>
            <a:blipFill>
              <a:blip r:embed="rId8"/>
              <a:stretch>
                <a:fillRect l="-33561" t="0" r="-39267" b="0"/>
              </a:stretch>
            </a:blipFill>
          </p:spPr>
        </p:sp>
        <p:sp>
          <p:nvSpPr>
            <p:cNvPr name="Freeform 12" id="12"/>
            <p:cNvSpPr/>
            <p:nvPr/>
          </p:nvSpPr>
          <p:spPr>
            <a:xfrm flipH="false" flipV="false" rot="10516286">
              <a:off x="112842" y="340920"/>
              <a:ext cx="8398563" cy="3084470"/>
            </a:xfrm>
            <a:custGeom>
              <a:avLst/>
              <a:gdLst/>
              <a:ahLst/>
              <a:cxnLst/>
              <a:rect r="r" b="b" t="t" l="l"/>
              <a:pathLst>
                <a:path h="3084470" w="8398563">
                  <a:moveTo>
                    <a:pt x="0" y="0"/>
                  </a:moveTo>
                  <a:lnTo>
                    <a:pt x="8398563" y="0"/>
                  </a:lnTo>
                  <a:lnTo>
                    <a:pt x="8398563" y="3084469"/>
                  </a:lnTo>
                  <a:lnTo>
                    <a:pt x="0" y="3084469"/>
                  </a:lnTo>
                  <a:lnTo>
                    <a:pt x="0" y="0"/>
                  </a:lnTo>
                  <a:close/>
                </a:path>
              </a:pathLst>
            </a:custGeom>
            <a:blipFill>
              <a:blip r:embed="rId8"/>
              <a:stretch>
                <a:fillRect l="-33561" t="0" r="-39267" b="0"/>
              </a:stretch>
            </a:blipFill>
          </p:spPr>
        </p:sp>
      </p:grpSp>
      <p:sp>
        <p:nvSpPr>
          <p:cNvPr name="TextBox 13" id="13"/>
          <p:cNvSpPr txBox="true"/>
          <p:nvPr/>
        </p:nvSpPr>
        <p:spPr>
          <a:xfrm rot="71225">
            <a:off x="3002550" y="1096300"/>
            <a:ext cx="6001851" cy="1067459"/>
          </a:xfrm>
          <a:prstGeom prst="rect">
            <a:avLst/>
          </a:prstGeom>
        </p:spPr>
        <p:txBody>
          <a:bodyPr anchor="t" rtlCol="false" tIns="0" lIns="0" bIns="0" rIns="0">
            <a:spAutoFit/>
          </a:bodyPr>
          <a:lstStyle/>
          <a:p>
            <a:pPr algn="ctr">
              <a:lnSpc>
                <a:spcPts val="8132"/>
              </a:lnSpc>
            </a:pPr>
            <a:r>
              <a:rPr lang="en-US" sz="8132">
                <a:solidFill>
                  <a:srgbClr val="FFFFFF"/>
                </a:solidFill>
                <a:latin typeface="Caveat Brush"/>
                <a:ea typeface="Caveat Brush"/>
                <a:cs typeface="Caveat Brush"/>
                <a:sym typeface="Caveat Brush"/>
              </a:rPr>
              <a:t>SUDDEN LIFE</a:t>
            </a:r>
          </a:p>
        </p:txBody>
      </p:sp>
      <p:sp>
        <p:nvSpPr>
          <p:cNvPr name="Freeform 14" id="14"/>
          <p:cNvSpPr/>
          <p:nvPr/>
        </p:nvSpPr>
        <p:spPr>
          <a:xfrm flipH="true" flipV="true" rot="1865233">
            <a:off x="170840" y="442532"/>
            <a:ext cx="3677364" cy="2213105"/>
          </a:xfrm>
          <a:custGeom>
            <a:avLst/>
            <a:gdLst/>
            <a:ahLst/>
            <a:cxnLst/>
            <a:rect r="r" b="b" t="t" l="l"/>
            <a:pathLst>
              <a:path h="2213105" w="3677364">
                <a:moveTo>
                  <a:pt x="3677365" y="2213104"/>
                </a:moveTo>
                <a:lnTo>
                  <a:pt x="0" y="2213104"/>
                </a:lnTo>
                <a:lnTo>
                  <a:pt x="0" y="0"/>
                </a:lnTo>
                <a:lnTo>
                  <a:pt x="3677365" y="0"/>
                </a:lnTo>
                <a:lnTo>
                  <a:pt x="3677365" y="2213104"/>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5" id="15"/>
          <p:cNvSpPr/>
          <p:nvPr/>
        </p:nvSpPr>
        <p:spPr>
          <a:xfrm flipH="false" flipV="true" rot="-1105169">
            <a:off x="14135178" y="620137"/>
            <a:ext cx="3677364" cy="2213105"/>
          </a:xfrm>
          <a:custGeom>
            <a:avLst/>
            <a:gdLst/>
            <a:ahLst/>
            <a:cxnLst/>
            <a:rect r="r" b="b" t="t" l="l"/>
            <a:pathLst>
              <a:path h="2213105" w="3677364">
                <a:moveTo>
                  <a:pt x="0" y="2213105"/>
                </a:moveTo>
                <a:lnTo>
                  <a:pt x="3677365" y="2213105"/>
                </a:lnTo>
                <a:lnTo>
                  <a:pt x="3677365" y="0"/>
                </a:lnTo>
                <a:lnTo>
                  <a:pt x="0" y="0"/>
                </a:lnTo>
                <a:lnTo>
                  <a:pt x="0" y="2213105"/>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6" id="16"/>
          <p:cNvSpPr txBox="true"/>
          <p:nvPr/>
        </p:nvSpPr>
        <p:spPr>
          <a:xfrm rot="0">
            <a:off x="9411778" y="3912822"/>
            <a:ext cx="6444330" cy="7010855"/>
          </a:xfrm>
          <a:prstGeom prst="rect">
            <a:avLst/>
          </a:prstGeom>
        </p:spPr>
        <p:txBody>
          <a:bodyPr anchor="t" rtlCol="false" tIns="0" lIns="0" bIns="0" rIns="0">
            <a:spAutoFit/>
          </a:bodyPr>
          <a:lstStyle/>
          <a:p>
            <a:pPr algn="l" marL="1023366" indent="-511683" lvl="1">
              <a:lnSpc>
                <a:spcPts val="6636"/>
              </a:lnSpc>
              <a:buFont typeface="Arial"/>
              <a:buChar char="•"/>
            </a:pPr>
            <a:r>
              <a:rPr lang="en-US" sz="4740">
                <a:solidFill>
                  <a:srgbClr val="FFFFFF"/>
                </a:solidFill>
                <a:latin typeface="Caveat Brush"/>
                <a:ea typeface="Caveat Brush"/>
                <a:cs typeface="Caveat Brush"/>
                <a:sym typeface="Caveat Brush"/>
              </a:rPr>
              <a:t>ADAPTATION CHALLENGES</a:t>
            </a:r>
          </a:p>
          <a:p>
            <a:pPr algn="l" marL="1023366" indent="-511683" lvl="1">
              <a:lnSpc>
                <a:spcPts val="6636"/>
              </a:lnSpc>
              <a:buFont typeface="Arial"/>
              <a:buChar char="•"/>
            </a:pPr>
            <a:r>
              <a:rPr lang="en-US" sz="4740">
                <a:solidFill>
                  <a:srgbClr val="FFFFFF"/>
                </a:solidFill>
                <a:latin typeface="Caveat Brush"/>
                <a:ea typeface="Caveat Brush"/>
                <a:cs typeface="Caveat Brush"/>
                <a:sym typeface="Caveat Brush"/>
              </a:rPr>
              <a:t>Impact on Support Systems</a:t>
            </a:r>
          </a:p>
          <a:p>
            <a:pPr algn="l">
              <a:lnSpc>
                <a:spcPts val="5376"/>
              </a:lnSpc>
            </a:pPr>
          </a:p>
          <a:p>
            <a:pPr algn="l">
              <a:lnSpc>
                <a:spcPts val="5376"/>
              </a:lnSpc>
            </a:pPr>
          </a:p>
          <a:p>
            <a:pPr algn="l">
              <a:lnSpc>
                <a:spcPts val="5362"/>
              </a:lnSpc>
            </a:pPr>
          </a:p>
          <a:p>
            <a:pPr algn="l">
              <a:lnSpc>
                <a:spcPts val="4662"/>
              </a:lnSpc>
            </a:pPr>
          </a:p>
          <a:p>
            <a:pPr algn="l">
              <a:lnSpc>
                <a:spcPts val="4524"/>
              </a:lnSpc>
            </a:pPr>
          </a:p>
          <a:p>
            <a:pPr algn="ctr">
              <a:lnSpc>
                <a:spcPts val="3813"/>
              </a:lnSpc>
              <a:spcBef>
                <a:spcPct val="0"/>
              </a:spcBef>
            </a:pP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4914" t="-9608" r="0" b="-30277"/>
            </a:stretch>
          </a:blipFill>
        </p:spPr>
      </p:sp>
      <p:sp>
        <p:nvSpPr>
          <p:cNvPr name="Freeform 3" id="3"/>
          <p:cNvSpPr/>
          <p:nvPr/>
        </p:nvSpPr>
        <p:spPr>
          <a:xfrm flipH="false" flipV="false" rot="0">
            <a:off x="1402145" y="3216993"/>
            <a:ext cx="6843418" cy="6806090"/>
          </a:xfrm>
          <a:custGeom>
            <a:avLst/>
            <a:gdLst/>
            <a:ahLst/>
            <a:cxnLst/>
            <a:rect r="r" b="b" t="t" l="l"/>
            <a:pathLst>
              <a:path h="6806090" w="6843418">
                <a:moveTo>
                  <a:pt x="0" y="0"/>
                </a:moveTo>
                <a:lnTo>
                  <a:pt x="6843418" y="0"/>
                </a:lnTo>
                <a:lnTo>
                  <a:pt x="6843418" y="6806090"/>
                </a:lnTo>
                <a:lnTo>
                  <a:pt x="0" y="680609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9572841" y="3216993"/>
            <a:ext cx="6546691" cy="6510982"/>
          </a:xfrm>
          <a:custGeom>
            <a:avLst/>
            <a:gdLst/>
            <a:ahLst/>
            <a:cxnLst/>
            <a:rect r="r" b="b" t="t" l="l"/>
            <a:pathLst>
              <a:path h="6510982" w="6546691">
                <a:moveTo>
                  <a:pt x="0" y="0"/>
                </a:moveTo>
                <a:lnTo>
                  <a:pt x="6546691" y="0"/>
                </a:lnTo>
                <a:lnTo>
                  <a:pt x="6546691" y="6510982"/>
                </a:lnTo>
                <a:lnTo>
                  <a:pt x="0" y="651098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5" id="5"/>
          <p:cNvSpPr txBox="true"/>
          <p:nvPr/>
        </p:nvSpPr>
        <p:spPr>
          <a:xfrm rot="0">
            <a:off x="1402145" y="3502260"/>
            <a:ext cx="6360149" cy="6361693"/>
          </a:xfrm>
          <a:prstGeom prst="rect">
            <a:avLst/>
          </a:prstGeom>
        </p:spPr>
        <p:txBody>
          <a:bodyPr anchor="t" rtlCol="false" tIns="0" lIns="0" bIns="0" rIns="0">
            <a:spAutoFit/>
          </a:bodyPr>
          <a:lstStyle/>
          <a:p>
            <a:pPr algn="l" marL="1023016" indent="-511508" lvl="1">
              <a:lnSpc>
                <a:spcPts val="6633"/>
              </a:lnSpc>
              <a:buFont typeface="Arial"/>
              <a:buChar char="•"/>
            </a:pPr>
            <a:r>
              <a:rPr lang="en-US" sz="4738">
                <a:solidFill>
                  <a:srgbClr val="FFFFFF"/>
                </a:solidFill>
                <a:latin typeface="Caveat Brush"/>
                <a:ea typeface="Caveat Brush"/>
                <a:cs typeface="Caveat Brush"/>
                <a:sym typeface="Caveat Brush"/>
              </a:rPr>
              <a:t>EMOTIONAL OVERWHELM       </a:t>
            </a:r>
          </a:p>
          <a:p>
            <a:pPr algn="l" marL="1023016" indent="-511508" lvl="1">
              <a:lnSpc>
                <a:spcPts val="6633"/>
              </a:lnSpc>
              <a:buFont typeface="Arial"/>
              <a:buChar char="•"/>
            </a:pPr>
            <a:r>
              <a:rPr lang="en-US" sz="4738">
                <a:solidFill>
                  <a:srgbClr val="FFFFFF"/>
                </a:solidFill>
                <a:latin typeface="Caveat Brush"/>
                <a:ea typeface="Caveat Brush"/>
                <a:cs typeface="Caveat Brush"/>
                <a:sym typeface="Caveat Brush"/>
              </a:rPr>
              <a:t>Impact on Mental Health (depression, anxiety)     </a:t>
            </a:r>
          </a:p>
          <a:p>
            <a:pPr algn="l" marL="1023016" indent="-511508" lvl="1">
              <a:lnSpc>
                <a:spcPts val="6633"/>
              </a:lnSpc>
              <a:buFont typeface="Arial"/>
              <a:buChar char="•"/>
            </a:pPr>
            <a:r>
              <a:rPr lang="en-US" sz="4738">
                <a:solidFill>
                  <a:srgbClr val="FFFFFF"/>
                </a:solidFill>
                <a:latin typeface="Caveat Brush"/>
                <a:ea typeface="Caveat Brush"/>
                <a:cs typeface="Caveat Brush"/>
                <a:sym typeface="Caveat Brush"/>
              </a:rPr>
              <a:t>Isolation and Social Withdrawal </a:t>
            </a:r>
          </a:p>
          <a:p>
            <a:pPr algn="ctr">
              <a:lnSpc>
                <a:spcPts val="3977"/>
              </a:lnSpc>
              <a:spcBef>
                <a:spcPct val="0"/>
              </a:spcBef>
            </a:pPr>
          </a:p>
        </p:txBody>
      </p:sp>
      <p:grpSp>
        <p:nvGrpSpPr>
          <p:cNvPr name="Group 6" id="6"/>
          <p:cNvGrpSpPr/>
          <p:nvPr/>
        </p:nvGrpSpPr>
        <p:grpSpPr>
          <a:xfrm rot="244145">
            <a:off x="8432850" y="-2415"/>
            <a:ext cx="6040049" cy="3586237"/>
            <a:chOff x="0" y="0"/>
            <a:chExt cx="8053399" cy="4781649"/>
          </a:xfrm>
        </p:grpSpPr>
        <p:sp>
          <p:nvSpPr>
            <p:cNvPr name="Freeform 7" id="7"/>
            <p:cNvSpPr/>
            <p:nvPr/>
          </p:nvSpPr>
          <p:spPr>
            <a:xfrm flipH="false" flipV="false" rot="-278853">
              <a:off x="219354" y="1633519"/>
              <a:ext cx="7731716" cy="2839563"/>
            </a:xfrm>
            <a:custGeom>
              <a:avLst/>
              <a:gdLst/>
              <a:ahLst/>
              <a:cxnLst/>
              <a:rect r="r" b="b" t="t" l="l"/>
              <a:pathLst>
                <a:path h="2839563" w="7731716">
                  <a:moveTo>
                    <a:pt x="0" y="0"/>
                  </a:moveTo>
                  <a:lnTo>
                    <a:pt x="7731716" y="0"/>
                  </a:lnTo>
                  <a:lnTo>
                    <a:pt x="7731716" y="2839562"/>
                  </a:lnTo>
                  <a:lnTo>
                    <a:pt x="0" y="2839562"/>
                  </a:lnTo>
                  <a:lnTo>
                    <a:pt x="0" y="0"/>
                  </a:lnTo>
                  <a:close/>
                </a:path>
              </a:pathLst>
            </a:custGeom>
            <a:blipFill>
              <a:blip r:embed="rId7"/>
              <a:stretch>
                <a:fillRect l="-33561" t="0" r="-39267" b="0"/>
              </a:stretch>
            </a:blipFill>
          </p:spPr>
        </p:sp>
        <p:sp>
          <p:nvSpPr>
            <p:cNvPr name="Freeform 8" id="8"/>
            <p:cNvSpPr/>
            <p:nvPr/>
          </p:nvSpPr>
          <p:spPr>
            <a:xfrm flipH="false" flipV="false" rot="10516286">
              <a:off x="103882" y="313851"/>
              <a:ext cx="7731716" cy="2839563"/>
            </a:xfrm>
            <a:custGeom>
              <a:avLst/>
              <a:gdLst/>
              <a:ahLst/>
              <a:cxnLst/>
              <a:rect r="r" b="b" t="t" l="l"/>
              <a:pathLst>
                <a:path h="2839563" w="7731716">
                  <a:moveTo>
                    <a:pt x="0" y="0"/>
                  </a:moveTo>
                  <a:lnTo>
                    <a:pt x="7731717" y="0"/>
                  </a:lnTo>
                  <a:lnTo>
                    <a:pt x="7731717" y="2839562"/>
                  </a:lnTo>
                  <a:lnTo>
                    <a:pt x="0" y="2839562"/>
                  </a:lnTo>
                  <a:lnTo>
                    <a:pt x="0" y="0"/>
                  </a:lnTo>
                  <a:close/>
                </a:path>
              </a:pathLst>
            </a:custGeom>
            <a:blipFill>
              <a:blip r:embed="rId7"/>
              <a:stretch>
                <a:fillRect l="-33561" t="0" r="-39267" b="0"/>
              </a:stretch>
            </a:blipFill>
          </p:spPr>
        </p:sp>
      </p:grpSp>
      <p:sp>
        <p:nvSpPr>
          <p:cNvPr name="TextBox 9" id="9"/>
          <p:cNvSpPr txBox="true"/>
          <p:nvPr/>
        </p:nvSpPr>
        <p:spPr>
          <a:xfrm rot="18520">
            <a:off x="9415450" y="1202925"/>
            <a:ext cx="4647535" cy="1375579"/>
          </a:xfrm>
          <a:prstGeom prst="rect">
            <a:avLst/>
          </a:prstGeom>
        </p:spPr>
        <p:txBody>
          <a:bodyPr anchor="t" rtlCol="false" tIns="0" lIns="0" bIns="0" rIns="0">
            <a:spAutoFit/>
          </a:bodyPr>
          <a:lstStyle/>
          <a:p>
            <a:pPr algn="ctr">
              <a:lnSpc>
                <a:spcPts val="10367"/>
              </a:lnSpc>
            </a:pPr>
            <a:r>
              <a:rPr lang="en-US" sz="10367" spc="228">
                <a:solidFill>
                  <a:srgbClr val="000000"/>
                </a:solidFill>
                <a:latin typeface="Caveat Brush"/>
                <a:ea typeface="Caveat Brush"/>
                <a:cs typeface="Caveat Brush"/>
                <a:sym typeface="Caveat Brush"/>
              </a:rPr>
              <a:t>GRIEF</a:t>
            </a:r>
          </a:p>
        </p:txBody>
      </p:sp>
      <p:grpSp>
        <p:nvGrpSpPr>
          <p:cNvPr name="Group 10" id="10"/>
          <p:cNvGrpSpPr/>
          <p:nvPr/>
        </p:nvGrpSpPr>
        <p:grpSpPr>
          <a:xfrm rot="236496">
            <a:off x="2724656" y="-342110"/>
            <a:ext cx="6560993" cy="3895543"/>
            <a:chOff x="0" y="0"/>
            <a:chExt cx="8747990" cy="5194058"/>
          </a:xfrm>
        </p:grpSpPr>
        <p:sp>
          <p:nvSpPr>
            <p:cNvPr name="Freeform 11" id="11"/>
            <p:cNvSpPr/>
            <p:nvPr/>
          </p:nvSpPr>
          <p:spPr>
            <a:xfrm flipH="false" flipV="false" rot="-278853">
              <a:off x="238272" y="1774407"/>
              <a:ext cx="8398563" cy="3084470"/>
            </a:xfrm>
            <a:custGeom>
              <a:avLst/>
              <a:gdLst/>
              <a:ahLst/>
              <a:cxnLst/>
              <a:rect r="r" b="b" t="t" l="l"/>
              <a:pathLst>
                <a:path h="3084470" w="8398563">
                  <a:moveTo>
                    <a:pt x="0" y="0"/>
                  </a:moveTo>
                  <a:lnTo>
                    <a:pt x="8398564" y="0"/>
                  </a:lnTo>
                  <a:lnTo>
                    <a:pt x="8398564" y="3084469"/>
                  </a:lnTo>
                  <a:lnTo>
                    <a:pt x="0" y="3084469"/>
                  </a:lnTo>
                  <a:lnTo>
                    <a:pt x="0" y="0"/>
                  </a:lnTo>
                  <a:close/>
                </a:path>
              </a:pathLst>
            </a:custGeom>
            <a:blipFill>
              <a:blip r:embed="rId8"/>
              <a:stretch>
                <a:fillRect l="-33561" t="0" r="-39267" b="0"/>
              </a:stretch>
            </a:blipFill>
          </p:spPr>
        </p:sp>
        <p:sp>
          <p:nvSpPr>
            <p:cNvPr name="Freeform 12" id="12"/>
            <p:cNvSpPr/>
            <p:nvPr/>
          </p:nvSpPr>
          <p:spPr>
            <a:xfrm flipH="false" flipV="false" rot="10516286">
              <a:off x="112842" y="340920"/>
              <a:ext cx="8398563" cy="3084470"/>
            </a:xfrm>
            <a:custGeom>
              <a:avLst/>
              <a:gdLst/>
              <a:ahLst/>
              <a:cxnLst/>
              <a:rect r="r" b="b" t="t" l="l"/>
              <a:pathLst>
                <a:path h="3084470" w="8398563">
                  <a:moveTo>
                    <a:pt x="0" y="0"/>
                  </a:moveTo>
                  <a:lnTo>
                    <a:pt x="8398563" y="0"/>
                  </a:lnTo>
                  <a:lnTo>
                    <a:pt x="8398563" y="3084469"/>
                  </a:lnTo>
                  <a:lnTo>
                    <a:pt x="0" y="3084469"/>
                  </a:lnTo>
                  <a:lnTo>
                    <a:pt x="0" y="0"/>
                  </a:lnTo>
                  <a:close/>
                </a:path>
              </a:pathLst>
            </a:custGeom>
            <a:blipFill>
              <a:blip r:embed="rId8"/>
              <a:stretch>
                <a:fillRect l="-33561" t="0" r="-39267" b="0"/>
              </a:stretch>
            </a:blipFill>
          </p:spPr>
        </p:sp>
      </p:grpSp>
      <p:sp>
        <p:nvSpPr>
          <p:cNvPr name="TextBox 13" id="13"/>
          <p:cNvSpPr txBox="true"/>
          <p:nvPr/>
        </p:nvSpPr>
        <p:spPr>
          <a:xfrm rot="71225">
            <a:off x="3367777" y="850248"/>
            <a:ext cx="4922334" cy="1767944"/>
          </a:xfrm>
          <a:prstGeom prst="rect">
            <a:avLst/>
          </a:prstGeom>
        </p:spPr>
        <p:txBody>
          <a:bodyPr anchor="t" rtlCol="false" tIns="0" lIns="0" bIns="0" rIns="0">
            <a:spAutoFit/>
          </a:bodyPr>
          <a:lstStyle/>
          <a:p>
            <a:pPr algn="ctr">
              <a:lnSpc>
                <a:spcPts val="13395"/>
              </a:lnSpc>
            </a:pPr>
            <a:r>
              <a:rPr lang="en-US" sz="13395">
                <a:solidFill>
                  <a:srgbClr val="FFFFFF"/>
                </a:solidFill>
                <a:latin typeface="Caveat Brush"/>
                <a:ea typeface="Caveat Brush"/>
                <a:cs typeface="Caveat Brush"/>
                <a:sym typeface="Caveat Brush"/>
              </a:rPr>
              <a:t>LOSS</a:t>
            </a:r>
          </a:p>
        </p:txBody>
      </p:sp>
      <p:sp>
        <p:nvSpPr>
          <p:cNvPr name="Freeform 14" id="14"/>
          <p:cNvSpPr/>
          <p:nvPr/>
        </p:nvSpPr>
        <p:spPr>
          <a:xfrm flipH="true" flipV="true" rot="1865233">
            <a:off x="170840" y="442532"/>
            <a:ext cx="3677364" cy="2213105"/>
          </a:xfrm>
          <a:custGeom>
            <a:avLst/>
            <a:gdLst/>
            <a:ahLst/>
            <a:cxnLst/>
            <a:rect r="r" b="b" t="t" l="l"/>
            <a:pathLst>
              <a:path h="2213105" w="3677364">
                <a:moveTo>
                  <a:pt x="3677365" y="2213104"/>
                </a:moveTo>
                <a:lnTo>
                  <a:pt x="0" y="2213104"/>
                </a:lnTo>
                <a:lnTo>
                  <a:pt x="0" y="0"/>
                </a:lnTo>
                <a:lnTo>
                  <a:pt x="3677365" y="0"/>
                </a:lnTo>
                <a:lnTo>
                  <a:pt x="3677365" y="2213104"/>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5" id="15"/>
          <p:cNvSpPr/>
          <p:nvPr/>
        </p:nvSpPr>
        <p:spPr>
          <a:xfrm flipH="false" flipV="true" rot="-4055084">
            <a:off x="11741160" y="6247086"/>
            <a:ext cx="3677364" cy="2213105"/>
          </a:xfrm>
          <a:custGeom>
            <a:avLst/>
            <a:gdLst/>
            <a:ahLst/>
            <a:cxnLst/>
            <a:rect r="r" b="b" t="t" l="l"/>
            <a:pathLst>
              <a:path h="2213105" w="3677364">
                <a:moveTo>
                  <a:pt x="0" y="2213105"/>
                </a:moveTo>
                <a:lnTo>
                  <a:pt x="3677365" y="2213105"/>
                </a:lnTo>
                <a:lnTo>
                  <a:pt x="3677365" y="0"/>
                </a:lnTo>
                <a:lnTo>
                  <a:pt x="0" y="0"/>
                </a:lnTo>
                <a:lnTo>
                  <a:pt x="0" y="2213105"/>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6" id="16"/>
          <p:cNvSpPr txBox="true"/>
          <p:nvPr/>
        </p:nvSpPr>
        <p:spPr>
          <a:xfrm rot="0">
            <a:off x="9529530" y="3698350"/>
            <a:ext cx="6444330" cy="7215326"/>
          </a:xfrm>
          <a:prstGeom prst="rect">
            <a:avLst/>
          </a:prstGeom>
        </p:spPr>
        <p:txBody>
          <a:bodyPr anchor="t" rtlCol="false" tIns="0" lIns="0" bIns="0" rIns="0">
            <a:spAutoFit/>
          </a:bodyPr>
          <a:lstStyle/>
          <a:p>
            <a:pPr algn="l" marL="1109724" indent="-554862" lvl="1">
              <a:lnSpc>
                <a:spcPts val="7195"/>
              </a:lnSpc>
              <a:buFont typeface="Arial"/>
              <a:buChar char="•"/>
            </a:pPr>
            <a:r>
              <a:rPr lang="en-US" sz="5139">
                <a:solidFill>
                  <a:srgbClr val="FFFFFF"/>
                </a:solidFill>
                <a:latin typeface="Caveat Brush"/>
                <a:ea typeface="Caveat Brush"/>
                <a:cs typeface="Caveat Brush"/>
                <a:sym typeface="Caveat Brush"/>
              </a:rPr>
              <a:t>COPING CHALLENGES        </a:t>
            </a:r>
          </a:p>
          <a:p>
            <a:pPr algn="l" marL="1109724" indent="-554862" lvl="1">
              <a:lnSpc>
                <a:spcPts val="7195"/>
              </a:lnSpc>
              <a:buFont typeface="Arial"/>
              <a:buChar char="•"/>
            </a:pPr>
            <a:r>
              <a:rPr lang="en-US" sz="5139">
                <a:solidFill>
                  <a:srgbClr val="FFFFFF"/>
                </a:solidFill>
                <a:latin typeface="Caveat Brush"/>
                <a:ea typeface="Caveat Brush"/>
                <a:cs typeface="Caveat Brush"/>
                <a:sym typeface="Caveat Brush"/>
              </a:rPr>
              <a:t>Triggers of past trauma </a:t>
            </a:r>
          </a:p>
          <a:p>
            <a:pPr algn="l">
              <a:lnSpc>
                <a:spcPts val="6636"/>
              </a:lnSpc>
            </a:pPr>
          </a:p>
          <a:p>
            <a:pPr algn="l">
              <a:lnSpc>
                <a:spcPts val="5376"/>
              </a:lnSpc>
            </a:pPr>
          </a:p>
          <a:p>
            <a:pPr algn="l">
              <a:lnSpc>
                <a:spcPts val="5376"/>
              </a:lnSpc>
            </a:pPr>
          </a:p>
          <a:p>
            <a:pPr algn="l">
              <a:lnSpc>
                <a:spcPts val="5362"/>
              </a:lnSpc>
            </a:pPr>
          </a:p>
          <a:p>
            <a:pPr algn="l">
              <a:lnSpc>
                <a:spcPts val="4662"/>
              </a:lnSpc>
            </a:pPr>
          </a:p>
          <a:p>
            <a:pPr algn="l">
              <a:lnSpc>
                <a:spcPts val="4524"/>
              </a:lnSpc>
            </a:pPr>
          </a:p>
          <a:p>
            <a:pPr algn="ctr">
              <a:lnSpc>
                <a:spcPts val="3813"/>
              </a:lnSpc>
              <a:spcBef>
                <a:spcPct val="0"/>
              </a:spcBef>
            </a:pP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4914" t="-9608" r="0" b="-30277"/>
            </a:stretch>
          </a:blipFill>
        </p:spPr>
      </p:sp>
      <p:sp>
        <p:nvSpPr>
          <p:cNvPr name="Freeform 3" id="3"/>
          <p:cNvSpPr/>
          <p:nvPr/>
        </p:nvSpPr>
        <p:spPr>
          <a:xfrm flipH="false" flipV="false" rot="0">
            <a:off x="1402145" y="3216993"/>
            <a:ext cx="6843418" cy="6806090"/>
          </a:xfrm>
          <a:custGeom>
            <a:avLst/>
            <a:gdLst/>
            <a:ahLst/>
            <a:cxnLst/>
            <a:rect r="r" b="b" t="t" l="l"/>
            <a:pathLst>
              <a:path h="6806090" w="6843418">
                <a:moveTo>
                  <a:pt x="0" y="0"/>
                </a:moveTo>
                <a:lnTo>
                  <a:pt x="6843418" y="0"/>
                </a:lnTo>
                <a:lnTo>
                  <a:pt x="6843418" y="6806090"/>
                </a:lnTo>
                <a:lnTo>
                  <a:pt x="0" y="680609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4" id="4"/>
          <p:cNvSpPr txBox="true"/>
          <p:nvPr/>
        </p:nvSpPr>
        <p:spPr>
          <a:xfrm rot="0">
            <a:off x="1500680" y="3524376"/>
            <a:ext cx="6360149" cy="6361693"/>
          </a:xfrm>
          <a:prstGeom prst="rect">
            <a:avLst/>
          </a:prstGeom>
        </p:spPr>
        <p:txBody>
          <a:bodyPr anchor="t" rtlCol="false" tIns="0" lIns="0" bIns="0" rIns="0">
            <a:spAutoFit/>
          </a:bodyPr>
          <a:lstStyle/>
          <a:p>
            <a:pPr algn="l" marL="1023016" indent="-511508" lvl="1">
              <a:lnSpc>
                <a:spcPts val="6633"/>
              </a:lnSpc>
              <a:buFont typeface="Arial"/>
              <a:buChar char="•"/>
            </a:pPr>
            <a:r>
              <a:rPr lang="en-US" sz="4738">
                <a:solidFill>
                  <a:srgbClr val="FFFFFF"/>
                </a:solidFill>
                <a:latin typeface="Caveat Brush"/>
                <a:ea typeface="Caveat Brush"/>
                <a:cs typeface="Caveat Brush"/>
                <a:sym typeface="Caveat Brush"/>
              </a:rPr>
              <a:t>HEIGHTENED HYPERVIGILANCE &amp; FEAR OF DANGER</a:t>
            </a:r>
          </a:p>
          <a:p>
            <a:pPr algn="l" marL="1023016" indent="-511508" lvl="1">
              <a:lnSpc>
                <a:spcPts val="6633"/>
              </a:lnSpc>
              <a:buFont typeface="Arial"/>
              <a:buChar char="•"/>
            </a:pPr>
            <a:r>
              <a:rPr lang="en-US" sz="4738">
                <a:solidFill>
                  <a:srgbClr val="FFFFFF"/>
                </a:solidFill>
                <a:latin typeface="Caveat Brush"/>
                <a:ea typeface="Caveat Brush"/>
                <a:cs typeface="Caveat Brush"/>
                <a:sym typeface="Caveat Brush"/>
              </a:rPr>
              <a:t>Insecurity </a:t>
            </a:r>
          </a:p>
          <a:p>
            <a:pPr algn="l" marL="1023016" indent="-511508" lvl="1">
              <a:lnSpc>
                <a:spcPts val="6633"/>
              </a:lnSpc>
              <a:buFont typeface="Arial"/>
              <a:buChar char="•"/>
            </a:pPr>
            <a:r>
              <a:rPr lang="en-US" sz="4738">
                <a:solidFill>
                  <a:srgbClr val="FFFFFF"/>
                </a:solidFill>
                <a:latin typeface="Caveat Brush"/>
                <a:ea typeface="Caveat Brush"/>
                <a:cs typeface="Caveat Brush"/>
                <a:sym typeface="Caveat Brush"/>
              </a:rPr>
              <a:t>Reduced Coping           </a:t>
            </a:r>
          </a:p>
          <a:p>
            <a:pPr algn="l" marL="1023016" indent="-511508" lvl="1">
              <a:lnSpc>
                <a:spcPts val="6633"/>
              </a:lnSpc>
              <a:buFont typeface="Arial"/>
              <a:buChar char="•"/>
            </a:pPr>
            <a:r>
              <a:rPr lang="en-US" sz="4738">
                <a:solidFill>
                  <a:srgbClr val="FFFFFF"/>
                </a:solidFill>
                <a:latin typeface="Caveat Brush"/>
                <a:ea typeface="Caveat Brush"/>
                <a:cs typeface="Caveat Brush"/>
                <a:sym typeface="Caveat Brush"/>
              </a:rPr>
              <a:t>Potential for Present Trauma</a:t>
            </a:r>
          </a:p>
          <a:p>
            <a:pPr algn="ctr">
              <a:lnSpc>
                <a:spcPts val="3977"/>
              </a:lnSpc>
              <a:spcBef>
                <a:spcPct val="0"/>
              </a:spcBef>
            </a:pPr>
          </a:p>
        </p:txBody>
      </p:sp>
      <p:grpSp>
        <p:nvGrpSpPr>
          <p:cNvPr name="Group 5" id="5"/>
          <p:cNvGrpSpPr/>
          <p:nvPr/>
        </p:nvGrpSpPr>
        <p:grpSpPr>
          <a:xfrm rot="244145">
            <a:off x="8365188" y="96120"/>
            <a:ext cx="6040049" cy="3586237"/>
            <a:chOff x="0" y="0"/>
            <a:chExt cx="8053399" cy="4781649"/>
          </a:xfrm>
        </p:grpSpPr>
        <p:sp>
          <p:nvSpPr>
            <p:cNvPr name="Freeform 6" id="6"/>
            <p:cNvSpPr/>
            <p:nvPr/>
          </p:nvSpPr>
          <p:spPr>
            <a:xfrm flipH="false" flipV="false" rot="-278853">
              <a:off x="219354" y="1633519"/>
              <a:ext cx="7731716" cy="2839563"/>
            </a:xfrm>
            <a:custGeom>
              <a:avLst/>
              <a:gdLst/>
              <a:ahLst/>
              <a:cxnLst/>
              <a:rect r="r" b="b" t="t" l="l"/>
              <a:pathLst>
                <a:path h="2839563" w="7731716">
                  <a:moveTo>
                    <a:pt x="0" y="0"/>
                  </a:moveTo>
                  <a:lnTo>
                    <a:pt x="7731716" y="0"/>
                  </a:lnTo>
                  <a:lnTo>
                    <a:pt x="7731716" y="2839562"/>
                  </a:lnTo>
                  <a:lnTo>
                    <a:pt x="0" y="2839562"/>
                  </a:lnTo>
                  <a:lnTo>
                    <a:pt x="0" y="0"/>
                  </a:lnTo>
                  <a:close/>
                </a:path>
              </a:pathLst>
            </a:custGeom>
            <a:blipFill>
              <a:blip r:embed="rId5"/>
              <a:stretch>
                <a:fillRect l="-33561" t="0" r="-39267" b="0"/>
              </a:stretch>
            </a:blipFill>
          </p:spPr>
        </p:sp>
        <p:sp>
          <p:nvSpPr>
            <p:cNvPr name="Freeform 7" id="7"/>
            <p:cNvSpPr/>
            <p:nvPr/>
          </p:nvSpPr>
          <p:spPr>
            <a:xfrm flipH="false" flipV="false" rot="10516286">
              <a:off x="103882" y="313851"/>
              <a:ext cx="7731716" cy="2839563"/>
            </a:xfrm>
            <a:custGeom>
              <a:avLst/>
              <a:gdLst/>
              <a:ahLst/>
              <a:cxnLst/>
              <a:rect r="r" b="b" t="t" l="l"/>
              <a:pathLst>
                <a:path h="2839563" w="7731716">
                  <a:moveTo>
                    <a:pt x="0" y="0"/>
                  </a:moveTo>
                  <a:lnTo>
                    <a:pt x="7731717" y="0"/>
                  </a:lnTo>
                  <a:lnTo>
                    <a:pt x="7731717" y="2839562"/>
                  </a:lnTo>
                  <a:lnTo>
                    <a:pt x="0" y="2839562"/>
                  </a:lnTo>
                  <a:lnTo>
                    <a:pt x="0" y="0"/>
                  </a:lnTo>
                  <a:close/>
                </a:path>
              </a:pathLst>
            </a:custGeom>
            <a:blipFill>
              <a:blip r:embed="rId5"/>
              <a:stretch>
                <a:fillRect l="-33561" t="0" r="-39267" b="0"/>
              </a:stretch>
            </a:blipFill>
          </p:spPr>
        </p:sp>
      </p:grpSp>
      <p:sp>
        <p:nvSpPr>
          <p:cNvPr name="TextBox 8" id="8"/>
          <p:cNvSpPr txBox="true"/>
          <p:nvPr/>
        </p:nvSpPr>
        <p:spPr>
          <a:xfrm rot="18520">
            <a:off x="8786720" y="1262710"/>
            <a:ext cx="5549618" cy="1505288"/>
          </a:xfrm>
          <a:prstGeom prst="rect">
            <a:avLst/>
          </a:prstGeom>
        </p:spPr>
        <p:txBody>
          <a:bodyPr anchor="t" rtlCol="false" tIns="0" lIns="0" bIns="0" rIns="0">
            <a:spAutoFit/>
          </a:bodyPr>
          <a:lstStyle/>
          <a:p>
            <a:pPr algn="ctr">
              <a:lnSpc>
                <a:spcPts val="11346"/>
              </a:lnSpc>
            </a:pPr>
            <a:r>
              <a:rPr lang="en-US" sz="11346" spc="249">
                <a:solidFill>
                  <a:srgbClr val="000000"/>
                </a:solidFill>
                <a:latin typeface="Caveat Brush"/>
                <a:ea typeface="Caveat Brush"/>
                <a:cs typeface="Caveat Brush"/>
                <a:sym typeface="Caveat Brush"/>
              </a:rPr>
              <a:t>SAFETY</a:t>
            </a:r>
          </a:p>
        </p:txBody>
      </p:sp>
      <p:grpSp>
        <p:nvGrpSpPr>
          <p:cNvPr name="Group 9" id="9"/>
          <p:cNvGrpSpPr/>
          <p:nvPr/>
        </p:nvGrpSpPr>
        <p:grpSpPr>
          <a:xfrm rot="236496">
            <a:off x="2724656" y="-342110"/>
            <a:ext cx="6560993" cy="3895543"/>
            <a:chOff x="0" y="0"/>
            <a:chExt cx="8747990" cy="5194058"/>
          </a:xfrm>
        </p:grpSpPr>
        <p:sp>
          <p:nvSpPr>
            <p:cNvPr name="Freeform 10" id="10"/>
            <p:cNvSpPr/>
            <p:nvPr/>
          </p:nvSpPr>
          <p:spPr>
            <a:xfrm flipH="false" flipV="false" rot="-278853">
              <a:off x="238272" y="1774407"/>
              <a:ext cx="8398563" cy="3084470"/>
            </a:xfrm>
            <a:custGeom>
              <a:avLst/>
              <a:gdLst/>
              <a:ahLst/>
              <a:cxnLst/>
              <a:rect r="r" b="b" t="t" l="l"/>
              <a:pathLst>
                <a:path h="3084470" w="8398563">
                  <a:moveTo>
                    <a:pt x="0" y="0"/>
                  </a:moveTo>
                  <a:lnTo>
                    <a:pt x="8398564" y="0"/>
                  </a:lnTo>
                  <a:lnTo>
                    <a:pt x="8398564" y="3084469"/>
                  </a:lnTo>
                  <a:lnTo>
                    <a:pt x="0" y="3084469"/>
                  </a:lnTo>
                  <a:lnTo>
                    <a:pt x="0" y="0"/>
                  </a:lnTo>
                  <a:close/>
                </a:path>
              </a:pathLst>
            </a:custGeom>
            <a:blipFill>
              <a:blip r:embed="rId6"/>
              <a:stretch>
                <a:fillRect l="-33561" t="0" r="-39267" b="0"/>
              </a:stretch>
            </a:blipFill>
          </p:spPr>
        </p:sp>
        <p:sp>
          <p:nvSpPr>
            <p:cNvPr name="Freeform 11" id="11"/>
            <p:cNvSpPr/>
            <p:nvPr/>
          </p:nvSpPr>
          <p:spPr>
            <a:xfrm flipH="false" flipV="false" rot="10516286">
              <a:off x="112842" y="340920"/>
              <a:ext cx="8398563" cy="3084470"/>
            </a:xfrm>
            <a:custGeom>
              <a:avLst/>
              <a:gdLst/>
              <a:ahLst/>
              <a:cxnLst/>
              <a:rect r="r" b="b" t="t" l="l"/>
              <a:pathLst>
                <a:path h="3084470" w="8398563">
                  <a:moveTo>
                    <a:pt x="0" y="0"/>
                  </a:moveTo>
                  <a:lnTo>
                    <a:pt x="8398563" y="0"/>
                  </a:lnTo>
                  <a:lnTo>
                    <a:pt x="8398563" y="3084469"/>
                  </a:lnTo>
                  <a:lnTo>
                    <a:pt x="0" y="3084469"/>
                  </a:lnTo>
                  <a:lnTo>
                    <a:pt x="0" y="0"/>
                  </a:lnTo>
                  <a:close/>
                </a:path>
              </a:pathLst>
            </a:custGeom>
            <a:blipFill>
              <a:blip r:embed="rId6"/>
              <a:stretch>
                <a:fillRect l="-33561" t="0" r="-39267" b="0"/>
              </a:stretch>
            </a:blipFill>
          </p:spPr>
        </p:sp>
      </p:grpSp>
      <p:sp>
        <p:nvSpPr>
          <p:cNvPr name="TextBox 12" id="12"/>
          <p:cNvSpPr txBox="true"/>
          <p:nvPr/>
        </p:nvSpPr>
        <p:spPr>
          <a:xfrm rot="71225">
            <a:off x="3002901" y="1062406"/>
            <a:ext cx="6127177" cy="1102655"/>
          </a:xfrm>
          <a:prstGeom prst="rect">
            <a:avLst/>
          </a:prstGeom>
        </p:spPr>
        <p:txBody>
          <a:bodyPr anchor="t" rtlCol="false" tIns="0" lIns="0" bIns="0" rIns="0">
            <a:spAutoFit/>
          </a:bodyPr>
          <a:lstStyle/>
          <a:p>
            <a:pPr algn="ctr">
              <a:lnSpc>
                <a:spcPts val="8301"/>
              </a:lnSpc>
            </a:pPr>
            <a:r>
              <a:rPr lang="en-US" sz="8301">
                <a:solidFill>
                  <a:srgbClr val="FFFFFF"/>
                </a:solidFill>
                <a:latin typeface="Caveat Brush"/>
                <a:ea typeface="Caveat Brush"/>
                <a:cs typeface="Caveat Brush"/>
                <a:sym typeface="Caveat Brush"/>
              </a:rPr>
              <a:t>COMPROMISED</a:t>
            </a:r>
          </a:p>
        </p:txBody>
      </p:sp>
      <p:sp>
        <p:nvSpPr>
          <p:cNvPr name="Freeform 13" id="13"/>
          <p:cNvSpPr/>
          <p:nvPr/>
        </p:nvSpPr>
        <p:spPr>
          <a:xfrm flipH="true" flipV="true" rot="1865233">
            <a:off x="170840" y="442532"/>
            <a:ext cx="3677364" cy="2213105"/>
          </a:xfrm>
          <a:custGeom>
            <a:avLst/>
            <a:gdLst/>
            <a:ahLst/>
            <a:cxnLst/>
            <a:rect r="r" b="b" t="t" l="l"/>
            <a:pathLst>
              <a:path h="2213105" w="3677364">
                <a:moveTo>
                  <a:pt x="3677365" y="2213104"/>
                </a:moveTo>
                <a:lnTo>
                  <a:pt x="0" y="2213104"/>
                </a:lnTo>
                <a:lnTo>
                  <a:pt x="0" y="0"/>
                </a:lnTo>
                <a:lnTo>
                  <a:pt x="3677365" y="0"/>
                </a:lnTo>
                <a:lnTo>
                  <a:pt x="3677365" y="2213104"/>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4" id="14"/>
          <p:cNvSpPr/>
          <p:nvPr/>
        </p:nvSpPr>
        <p:spPr>
          <a:xfrm flipH="false" flipV="true" rot="-1105169">
            <a:off x="14135178" y="620137"/>
            <a:ext cx="3677364" cy="2213105"/>
          </a:xfrm>
          <a:custGeom>
            <a:avLst/>
            <a:gdLst/>
            <a:ahLst/>
            <a:cxnLst/>
            <a:rect r="r" b="b" t="t" l="l"/>
            <a:pathLst>
              <a:path h="2213105" w="3677364">
                <a:moveTo>
                  <a:pt x="0" y="2213105"/>
                </a:moveTo>
                <a:lnTo>
                  <a:pt x="3677365" y="2213105"/>
                </a:lnTo>
                <a:lnTo>
                  <a:pt x="3677365" y="0"/>
                </a:lnTo>
                <a:lnTo>
                  <a:pt x="0" y="0"/>
                </a:lnTo>
                <a:lnTo>
                  <a:pt x="0" y="2213105"/>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5" id="15"/>
          <p:cNvSpPr/>
          <p:nvPr/>
        </p:nvSpPr>
        <p:spPr>
          <a:xfrm flipH="false" flipV="false" rot="0">
            <a:off x="10216226" y="3049449"/>
            <a:ext cx="5374163" cy="6669075"/>
          </a:xfrm>
          <a:custGeom>
            <a:avLst/>
            <a:gdLst/>
            <a:ahLst/>
            <a:cxnLst/>
            <a:rect r="r" b="b" t="t" l="l"/>
            <a:pathLst>
              <a:path h="6669075" w="5374163">
                <a:moveTo>
                  <a:pt x="0" y="0"/>
                </a:moveTo>
                <a:lnTo>
                  <a:pt x="5374164" y="0"/>
                </a:lnTo>
                <a:lnTo>
                  <a:pt x="5374164" y="6669076"/>
                </a:lnTo>
                <a:lnTo>
                  <a:pt x="0" y="6669076"/>
                </a:lnTo>
                <a:lnTo>
                  <a:pt x="0" y="0"/>
                </a:lnTo>
                <a:close/>
              </a:path>
            </a:pathLst>
          </a:custGeom>
          <a:blipFill>
            <a:blip r:embed="rId9"/>
            <a:stretch>
              <a:fillRect l="0" t="0" r="0" b="0"/>
            </a:stretch>
          </a:blipFill>
        </p:spPr>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4914" t="-9608" r="0" b="-30277"/>
            </a:stretch>
          </a:blipFill>
        </p:spPr>
      </p:sp>
      <p:sp>
        <p:nvSpPr>
          <p:cNvPr name="Freeform 3" id="3"/>
          <p:cNvSpPr/>
          <p:nvPr/>
        </p:nvSpPr>
        <p:spPr>
          <a:xfrm flipH="false" flipV="false" rot="0">
            <a:off x="1402145" y="3216993"/>
            <a:ext cx="6843418" cy="6806090"/>
          </a:xfrm>
          <a:custGeom>
            <a:avLst/>
            <a:gdLst/>
            <a:ahLst/>
            <a:cxnLst/>
            <a:rect r="r" b="b" t="t" l="l"/>
            <a:pathLst>
              <a:path h="6806090" w="6843418">
                <a:moveTo>
                  <a:pt x="0" y="0"/>
                </a:moveTo>
                <a:lnTo>
                  <a:pt x="6843418" y="0"/>
                </a:lnTo>
                <a:lnTo>
                  <a:pt x="6843418" y="6806090"/>
                </a:lnTo>
                <a:lnTo>
                  <a:pt x="0" y="680609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4" id="4"/>
          <p:cNvGrpSpPr/>
          <p:nvPr/>
        </p:nvGrpSpPr>
        <p:grpSpPr>
          <a:xfrm rot="244145">
            <a:off x="8432850" y="-2415"/>
            <a:ext cx="6040049" cy="3586237"/>
            <a:chOff x="0" y="0"/>
            <a:chExt cx="8053399" cy="4781649"/>
          </a:xfrm>
        </p:grpSpPr>
        <p:sp>
          <p:nvSpPr>
            <p:cNvPr name="Freeform 5" id="5"/>
            <p:cNvSpPr/>
            <p:nvPr/>
          </p:nvSpPr>
          <p:spPr>
            <a:xfrm flipH="false" flipV="false" rot="-278853">
              <a:off x="219354" y="1633519"/>
              <a:ext cx="7731716" cy="2839563"/>
            </a:xfrm>
            <a:custGeom>
              <a:avLst/>
              <a:gdLst/>
              <a:ahLst/>
              <a:cxnLst/>
              <a:rect r="r" b="b" t="t" l="l"/>
              <a:pathLst>
                <a:path h="2839563" w="7731716">
                  <a:moveTo>
                    <a:pt x="0" y="0"/>
                  </a:moveTo>
                  <a:lnTo>
                    <a:pt x="7731716" y="0"/>
                  </a:lnTo>
                  <a:lnTo>
                    <a:pt x="7731716" y="2839562"/>
                  </a:lnTo>
                  <a:lnTo>
                    <a:pt x="0" y="2839562"/>
                  </a:lnTo>
                  <a:lnTo>
                    <a:pt x="0" y="0"/>
                  </a:lnTo>
                  <a:close/>
                </a:path>
              </a:pathLst>
            </a:custGeom>
            <a:blipFill>
              <a:blip r:embed="rId5"/>
              <a:stretch>
                <a:fillRect l="-33561" t="0" r="-39267" b="0"/>
              </a:stretch>
            </a:blipFill>
          </p:spPr>
        </p:sp>
        <p:sp>
          <p:nvSpPr>
            <p:cNvPr name="Freeform 6" id="6"/>
            <p:cNvSpPr/>
            <p:nvPr/>
          </p:nvSpPr>
          <p:spPr>
            <a:xfrm flipH="false" flipV="false" rot="10516286">
              <a:off x="103882" y="313851"/>
              <a:ext cx="7731716" cy="2839563"/>
            </a:xfrm>
            <a:custGeom>
              <a:avLst/>
              <a:gdLst/>
              <a:ahLst/>
              <a:cxnLst/>
              <a:rect r="r" b="b" t="t" l="l"/>
              <a:pathLst>
                <a:path h="2839563" w="7731716">
                  <a:moveTo>
                    <a:pt x="0" y="0"/>
                  </a:moveTo>
                  <a:lnTo>
                    <a:pt x="7731717" y="0"/>
                  </a:lnTo>
                  <a:lnTo>
                    <a:pt x="7731717" y="2839562"/>
                  </a:lnTo>
                  <a:lnTo>
                    <a:pt x="0" y="2839562"/>
                  </a:lnTo>
                  <a:lnTo>
                    <a:pt x="0" y="0"/>
                  </a:lnTo>
                  <a:close/>
                </a:path>
              </a:pathLst>
            </a:custGeom>
            <a:blipFill>
              <a:blip r:embed="rId5"/>
              <a:stretch>
                <a:fillRect l="-33561" t="0" r="-39267" b="0"/>
              </a:stretch>
            </a:blipFill>
          </p:spPr>
        </p:sp>
      </p:grpSp>
      <p:sp>
        <p:nvSpPr>
          <p:cNvPr name="TextBox 7" id="7"/>
          <p:cNvSpPr txBox="true"/>
          <p:nvPr/>
        </p:nvSpPr>
        <p:spPr>
          <a:xfrm rot="18520">
            <a:off x="9044509" y="1157610"/>
            <a:ext cx="5155804" cy="1328657"/>
          </a:xfrm>
          <a:prstGeom prst="rect">
            <a:avLst/>
          </a:prstGeom>
        </p:spPr>
        <p:txBody>
          <a:bodyPr anchor="t" rtlCol="false" tIns="0" lIns="0" bIns="0" rIns="0">
            <a:spAutoFit/>
          </a:bodyPr>
          <a:lstStyle/>
          <a:p>
            <a:pPr algn="ctr">
              <a:lnSpc>
                <a:spcPts val="9995"/>
              </a:lnSpc>
            </a:pPr>
            <a:r>
              <a:rPr lang="en-US" sz="9995" spc="219">
                <a:solidFill>
                  <a:srgbClr val="000000"/>
                </a:solidFill>
                <a:latin typeface="Caveat Brush"/>
                <a:ea typeface="Caveat Brush"/>
                <a:cs typeface="Caveat Brush"/>
                <a:sym typeface="Caveat Brush"/>
              </a:rPr>
              <a:t>TRIGGERS</a:t>
            </a:r>
          </a:p>
        </p:txBody>
      </p:sp>
      <p:grpSp>
        <p:nvGrpSpPr>
          <p:cNvPr name="Group 8" id="8"/>
          <p:cNvGrpSpPr/>
          <p:nvPr/>
        </p:nvGrpSpPr>
        <p:grpSpPr>
          <a:xfrm rot="236496">
            <a:off x="2724656" y="-342110"/>
            <a:ext cx="6560993" cy="3895543"/>
            <a:chOff x="0" y="0"/>
            <a:chExt cx="8747990" cy="5194058"/>
          </a:xfrm>
        </p:grpSpPr>
        <p:sp>
          <p:nvSpPr>
            <p:cNvPr name="Freeform 9" id="9"/>
            <p:cNvSpPr/>
            <p:nvPr/>
          </p:nvSpPr>
          <p:spPr>
            <a:xfrm flipH="false" flipV="false" rot="-278853">
              <a:off x="238272" y="1774407"/>
              <a:ext cx="8398563" cy="3084470"/>
            </a:xfrm>
            <a:custGeom>
              <a:avLst/>
              <a:gdLst/>
              <a:ahLst/>
              <a:cxnLst/>
              <a:rect r="r" b="b" t="t" l="l"/>
              <a:pathLst>
                <a:path h="3084470" w="8398563">
                  <a:moveTo>
                    <a:pt x="0" y="0"/>
                  </a:moveTo>
                  <a:lnTo>
                    <a:pt x="8398564" y="0"/>
                  </a:lnTo>
                  <a:lnTo>
                    <a:pt x="8398564" y="3084469"/>
                  </a:lnTo>
                  <a:lnTo>
                    <a:pt x="0" y="3084469"/>
                  </a:lnTo>
                  <a:lnTo>
                    <a:pt x="0" y="0"/>
                  </a:lnTo>
                  <a:close/>
                </a:path>
              </a:pathLst>
            </a:custGeom>
            <a:blipFill>
              <a:blip r:embed="rId6"/>
              <a:stretch>
                <a:fillRect l="-33561" t="0" r="-39267" b="0"/>
              </a:stretch>
            </a:blipFill>
          </p:spPr>
        </p:sp>
        <p:sp>
          <p:nvSpPr>
            <p:cNvPr name="Freeform 10" id="10"/>
            <p:cNvSpPr/>
            <p:nvPr/>
          </p:nvSpPr>
          <p:spPr>
            <a:xfrm flipH="false" flipV="false" rot="10516286">
              <a:off x="112842" y="340920"/>
              <a:ext cx="8398563" cy="3084470"/>
            </a:xfrm>
            <a:custGeom>
              <a:avLst/>
              <a:gdLst/>
              <a:ahLst/>
              <a:cxnLst/>
              <a:rect r="r" b="b" t="t" l="l"/>
              <a:pathLst>
                <a:path h="3084470" w="8398563">
                  <a:moveTo>
                    <a:pt x="0" y="0"/>
                  </a:moveTo>
                  <a:lnTo>
                    <a:pt x="8398563" y="0"/>
                  </a:lnTo>
                  <a:lnTo>
                    <a:pt x="8398563" y="3084469"/>
                  </a:lnTo>
                  <a:lnTo>
                    <a:pt x="0" y="3084469"/>
                  </a:lnTo>
                  <a:lnTo>
                    <a:pt x="0" y="0"/>
                  </a:lnTo>
                  <a:close/>
                </a:path>
              </a:pathLst>
            </a:custGeom>
            <a:blipFill>
              <a:blip r:embed="rId6"/>
              <a:stretch>
                <a:fillRect l="-33561" t="0" r="-39267" b="0"/>
              </a:stretch>
            </a:blipFill>
          </p:spPr>
        </p:sp>
      </p:grpSp>
      <p:sp>
        <p:nvSpPr>
          <p:cNvPr name="TextBox 11" id="11"/>
          <p:cNvSpPr txBox="true"/>
          <p:nvPr/>
        </p:nvSpPr>
        <p:spPr>
          <a:xfrm rot="71225">
            <a:off x="2984188" y="910556"/>
            <a:ext cx="6037392" cy="1496084"/>
          </a:xfrm>
          <a:prstGeom prst="rect">
            <a:avLst/>
          </a:prstGeom>
        </p:spPr>
        <p:txBody>
          <a:bodyPr anchor="t" rtlCol="false" tIns="0" lIns="0" bIns="0" rIns="0">
            <a:spAutoFit/>
          </a:bodyPr>
          <a:lstStyle/>
          <a:p>
            <a:pPr algn="ctr">
              <a:lnSpc>
                <a:spcPts val="11345"/>
              </a:lnSpc>
            </a:pPr>
            <a:r>
              <a:rPr lang="en-US" sz="11345">
                <a:solidFill>
                  <a:srgbClr val="FFFFFF"/>
                </a:solidFill>
                <a:latin typeface="Caveat Brush"/>
                <a:ea typeface="Caveat Brush"/>
                <a:cs typeface="Caveat Brush"/>
                <a:sym typeface="Caveat Brush"/>
              </a:rPr>
              <a:t>TRAUMA</a:t>
            </a:r>
          </a:p>
        </p:txBody>
      </p:sp>
      <p:sp>
        <p:nvSpPr>
          <p:cNvPr name="Freeform 12" id="12"/>
          <p:cNvSpPr/>
          <p:nvPr/>
        </p:nvSpPr>
        <p:spPr>
          <a:xfrm flipH="true" flipV="true" rot="1865233">
            <a:off x="170840" y="442532"/>
            <a:ext cx="3677364" cy="2213105"/>
          </a:xfrm>
          <a:custGeom>
            <a:avLst/>
            <a:gdLst/>
            <a:ahLst/>
            <a:cxnLst/>
            <a:rect r="r" b="b" t="t" l="l"/>
            <a:pathLst>
              <a:path h="2213105" w="3677364">
                <a:moveTo>
                  <a:pt x="3677365" y="2213104"/>
                </a:moveTo>
                <a:lnTo>
                  <a:pt x="0" y="2213104"/>
                </a:lnTo>
                <a:lnTo>
                  <a:pt x="0" y="0"/>
                </a:lnTo>
                <a:lnTo>
                  <a:pt x="3677365" y="0"/>
                </a:lnTo>
                <a:lnTo>
                  <a:pt x="3677365" y="2213104"/>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3" id="13"/>
          <p:cNvSpPr/>
          <p:nvPr/>
        </p:nvSpPr>
        <p:spPr>
          <a:xfrm flipH="false" flipV="true" rot="-1105169">
            <a:off x="14135178" y="620137"/>
            <a:ext cx="3677364" cy="2213105"/>
          </a:xfrm>
          <a:custGeom>
            <a:avLst/>
            <a:gdLst/>
            <a:ahLst/>
            <a:cxnLst/>
            <a:rect r="r" b="b" t="t" l="l"/>
            <a:pathLst>
              <a:path h="2213105" w="3677364">
                <a:moveTo>
                  <a:pt x="0" y="2213105"/>
                </a:moveTo>
                <a:lnTo>
                  <a:pt x="3677365" y="2213105"/>
                </a:lnTo>
                <a:lnTo>
                  <a:pt x="3677365" y="0"/>
                </a:lnTo>
                <a:lnTo>
                  <a:pt x="0" y="0"/>
                </a:lnTo>
                <a:lnTo>
                  <a:pt x="0" y="2213105"/>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4" id="14"/>
          <p:cNvSpPr/>
          <p:nvPr/>
        </p:nvSpPr>
        <p:spPr>
          <a:xfrm flipH="false" flipV="false" rot="0">
            <a:off x="9144000" y="3357523"/>
            <a:ext cx="7205683" cy="6377029"/>
          </a:xfrm>
          <a:custGeom>
            <a:avLst/>
            <a:gdLst/>
            <a:ahLst/>
            <a:cxnLst/>
            <a:rect r="r" b="b" t="t" l="l"/>
            <a:pathLst>
              <a:path h="6377029" w="7205683">
                <a:moveTo>
                  <a:pt x="0" y="0"/>
                </a:moveTo>
                <a:lnTo>
                  <a:pt x="7205683" y="0"/>
                </a:lnTo>
                <a:lnTo>
                  <a:pt x="7205683" y="6377030"/>
                </a:lnTo>
                <a:lnTo>
                  <a:pt x="0" y="6377030"/>
                </a:lnTo>
                <a:lnTo>
                  <a:pt x="0" y="0"/>
                </a:lnTo>
                <a:close/>
              </a:path>
            </a:pathLst>
          </a:custGeom>
          <a:blipFill>
            <a:blip r:embed="rId9"/>
            <a:stretch>
              <a:fillRect l="0" t="0" r="0" b="0"/>
            </a:stretch>
          </a:blipFill>
        </p:spPr>
      </p:sp>
      <p:sp>
        <p:nvSpPr>
          <p:cNvPr name="TextBox 15" id="15"/>
          <p:cNvSpPr txBox="true"/>
          <p:nvPr/>
        </p:nvSpPr>
        <p:spPr>
          <a:xfrm rot="0">
            <a:off x="1303610" y="3707875"/>
            <a:ext cx="6639332" cy="9249038"/>
          </a:xfrm>
          <a:prstGeom prst="rect">
            <a:avLst/>
          </a:prstGeom>
        </p:spPr>
        <p:txBody>
          <a:bodyPr anchor="t" rtlCol="false" tIns="0" lIns="0" bIns="0" rIns="0">
            <a:spAutoFit/>
          </a:bodyPr>
          <a:lstStyle/>
          <a:p>
            <a:pPr algn="l" marL="1001427" indent="-500713" lvl="1">
              <a:lnSpc>
                <a:spcPts val="6493"/>
              </a:lnSpc>
              <a:buFont typeface="Arial"/>
              <a:buChar char="•"/>
            </a:pPr>
            <a:r>
              <a:rPr lang="en-US" sz="4638">
                <a:solidFill>
                  <a:srgbClr val="FFFFFF"/>
                </a:solidFill>
                <a:latin typeface="Caveat Brush"/>
                <a:ea typeface="Caveat Brush"/>
                <a:cs typeface="Caveat Brush"/>
                <a:sym typeface="Caveat Brush"/>
              </a:rPr>
              <a:t>INTENSE EMOTIONAL RESPONSES</a:t>
            </a:r>
          </a:p>
          <a:p>
            <a:pPr algn="l" marL="1001427" indent="-500713" lvl="1">
              <a:lnSpc>
                <a:spcPts val="6493"/>
              </a:lnSpc>
              <a:buFont typeface="Arial"/>
              <a:buChar char="•"/>
            </a:pPr>
            <a:r>
              <a:rPr lang="en-US" sz="4638">
                <a:solidFill>
                  <a:srgbClr val="FFFFFF"/>
                </a:solidFill>
                <a:latin typeface="Caveat Brush"/>
                <a:ea typeface="Caveat Brush"/>
                <a:cs typeface="Caveat Brush"/>
                <a:sym typeface="Caveat Brush"/>
              </a:rPr>
              <a:t>Flashbacks and Memories</a:t>
            </a:r>
          </a:p>
          <a:p>
            <a:pPr algn="l" marL="1001427" indent="-500713" lvl="1">
              <a:lnSpc>
                <a:spcPts val="6493"/>
              </a:lnSpc>
              <a:buFont typeface="Arial"/>
              <a:buChar char="•"/>
            </a:pPr>
            <a:r>
              <a:rPr lang="en-US" sz="4638" i="true">
                <a:solidFill>
                  <a:srgbClr val="FFFFFF"/>
                </a:solidFill>
                <a:latin typeface="Caveat Brush"/>
                <a:ea typeface="Caveat Brush"/>
                <a:cs typeface="Caveat Brush"/>
                <a:sym typeface="Caveat Brush"/>
              </a:rPr>
              <a:t>DISRUPTION OF COPING</a:t>
            </a:r>
          </a:p>
          <a:p>
            <a:pPr algn="l" marL="1001427" indent="-500713" lvl="1">
              <a:lnSpc>
                <a:spcPts val="6493"/>
              </a:lnSpc>
              <a:buFont typeface="Arial"/>
              <a:buChar char="•"/>
            </a:pPr>
            <a:r>
              <a:rPr lang="en-US" sz="4638" i="true">
                <a:solidFill>
                  <a:srgbClr val="FFFFFF"/>
                </a:solidFill>
                <a:latin typeface="Caveat Brush"/>
                <a:ea typeface="Caveat Brush"/>
                <a:cs typeface="Caveat Brush"/>
                <a:sym typeface="Caveat Brush"/>
              </a:rPr>
              <a:t>HEIGHTENED VULNERABILITY</a:t>
            </a:r>
          </a:p>
          <a:p>
            <a:pPr algn="l">
              <a:lnSpc>
                <a:spcPts val="6633"/>
              </a:lnSpc>
            </a:pPr>
          </a:p>
          <a:p>
            <a:pPr algn="l">
              <a:lnSpc>
                <a:spcPts val="3571"/>
              </a:lnSpc>
            </a:pPr>
          </a:p>
          <a:p>
            <a:pPr algn="l">
              <a:lnSpc>
                <a:spcPts val="4569"/>
              </a:lnSpc>
            </a:pPr>
          </a:p>
          <a:p>
            <a:pPr algn="l">
              <a:lnSpc>
                <a:spcPts val="4569"/>
              </a:lnSpc>
            </a:pPr>
          </a:p>
          <a:p>
            <a:pPr algn="l">
              <a:lnSpc>
                <a:spcPts val="4718"/>
              </a:lnSpc>
            </a:pPr>
          </a:p>
          <a:p>
            <a:pPr algn="ctr">
              <a:lnSpc>
                <a:spcPts val="3977"/>
              </a:lnSpc>
              <a:spcBef>
                <a:spcPct val="0"/>
              </a:spcBef>
            </a:pP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4914" t="-9608" r="0" b="-30277"/>
            </a:stretch>
          </a:blipFill>
        </p:spPr>
      </p:sp>
      <p:grpSp>
        <p:nvGrpSpPr>
          <p:cNvPr name="Group 3" id="3"/>
          <p:cNvGrpSpPr/>
          <p:nvPr/>
        </p:nvGrpSpPr>
        <p:grpSpPr>
          <a:xfrm rot="244145">
            <a:off x="8126076" y="497958"/>
            <a:ext cx="6040049" cy="3586237"/>
            <a:chOff x="0" y="0"/>
            <a:chExt cx="8053399" cy="4781649"/>
          </a:xfrm>
        </p:grpSpPr>
        <p:sp>
          <p:nvSpPr>
            <p:cNvPr name="Freeform 4" id="4"/>
            <p:cNvSpPr/>
            <p:nvPr/>
          </p:nvSpPr>
          <p:spPr>
            <a:xfrm flipH="false" flipV="false" rot="-278853">
              <a:off x="219354" y="1633519"/>
              <a:ext cx="7731716" cy="2839563"/>
            </a:xfrm>
            <a:custGeom>
              <a:avLst/>
              <a:gdLst/>
              <a:ahLst/>
              <a:cxnLst/>
              <a:rect r="r" b="b" t="t" l="l"/>
              <a:pathLst>
                <a:path h="2839563" w="7731716">
                  <a:moveTo>
                    <a:pt x="0" y="0"/>
                  </a:moveTo>
                  <a:lnTo>
                    <a:pt x="7731716" y="0"/>
                  </a:lnTo>
                  <a:lnTo>
                    <a:pt x="7731716" y="2839562"/>
                  </a:lnTo>
                  <a:lnTo>
                    <a:pt x="0" y="2839562"/>
                  </a:lnTo>
                  <a:lnTo>
                    <a:pt x="0" y="0"/>
                  </a:lnTo>
                  <a:close/>
                </a:path>
              </a:pathLst>
            </a:custGeom>
            <a:blipFill>
              <a:blip r:embed="rId3"/>
              <a:stretch>
                <a:fillRect l="-33561" t="0" r="-39267" b="0"/>
              </a:stretch>
            </a:blipFill>
          </p:spPr>
        </p:sp>
        <p:sp>
          <p:nvSpPr>
            <p:cNvPr name="Freeform 5" id="5"/>
            <p:cNvSpPr/>
            <p:nvPr/>
          </p:nvSpPr>
          <p:spPr>
            <a:xfrm flipH="false" flipV="false" rot="10516286">
              <a:off x="103882" y="313851"/>
              <a:ext cx="7731716" cy="2839563"/>
            </a:xfrm>
            <a:custGeom>
              <a:avLst/>
              <a:gdLst/>
              <a:ahLst/>
              <a:cxnLst/>
              <a:rect r="r" b="b" t="t" l="l"/>
              <a:pathLst>
                <a:path h="2839563" w="7731716">
                  <a:moveTo>
                    <a:pt x="0" y="0"/>
                  </a:moveTo>
                  <a:lnTo>
                    <a:pt x="7731717" y="0"/>
                  </a:lnTo>
                  <a:lnTo>
                    <a:pt x="7731717" y="2839562"/>
                  </a:lnTo>
                  <a:lnTo>
                    <a:pt x="0" y="2839562"/>
                  </a:lnTo>
                  <a:lnTo>
                    <a:pt x="0" y="0"/>
                  </a:lnTo>
                  <a:close/>
                </a:path>
              </a:pathLst>
            </a:custGeom>
            <a:blipFill>
              <a:blip r:embed="rId3"/>
              <a:stretch>
                <a:fillRect l="-33561" t="0" r="-39267" b="0"/>
              </a:stretch>
            </a:blipFill>
          </p:spPr>
        </p:sp>
      </p:grpSp>
      <p:grpSp>
        <p:nvGrpSpPr>
          <p:cNvPr name="Group 6" id="6"/>
          <p:cNvGrpSpPr/>
          <p:nvPr/>
        </p:nvGrpSpPr>
        <p:grpSpPr>
          <a:xfrm rot="236496">
            <a:off x="3012780" y="-172557"/>
            <a:ext cx="6560993" cy="3895543"/>
            <a:chOff x="0" y="0"/>
            <a:chExt cx="8747990" cy="5194058"/>
          </a:xfrm>
        </p:grpSpPr>
        <p:sp>
          <p:nvSpPr>
            <p:cNvPr name="Freeform 7" id="7"/>
            <p:cNvSpPr/>
            <p:nvPr/>
          </p:nvSpPr>
          <p:spPr>
            <a:xfrm flipH="false" flipV="false" rot="-278853">
              <a:off x="238272" y="1774407"/>
              <a:ext cx="8398563" cy="3084470"/>
            </a:xfrm>
            <a:custGeom>
              <a:avLst/>
              <a:gdLst/>
              <a:ahLst/>
              <a:cxnLst/>
              <a:rect r="r" b="b" t="t" l="l"/>
              <a:pathLst>
                <a:path h="3084470" w="8398563">
                  <a:moveTo>
                    <a:pt x="0" y="0"/>
                  </a:moveTo>
                  <a:lnTo>
                    <a:pt x="8398564" y="0"/>
                  </a:lnTo>
                  <a:lnTo>
                    <a:pt x="8398564" y="3084469"/>
                  </a:lnTo>
                  <a:lnTo>
                    <a:pt x="0" y="3084469"/>
                  </a:lnTo>
                  <a:lnTo>
                    <a:pt x="0" y="0"/>
                  </a:lnTo>
                  <a:close/>
                </a:path>
              </a:pathLst>
            </a:custGeom>
            <a:blipFill>
              <a:blip r:embed="rId4"/>
              <a:stretch>
                <a:fillRect l="-33561" t="0" r="-39267" b="0"/>
              </a:stretch>
            </a:blipFill>
          </p:spPr>
        </p:sp>
        <p:sp>
          <p:nvSpPr>
            <p:cNvPr name="Freeform 8" id="8"/>
            <p:cNvSpPr/>
            <p:nvPr/>
          </p:nvSpPr>
          <p:spPr>
            <a:xfrm flipH="false" flipV="false" rot="10516286">
              <a:off x="112842" y="340920"/>
              <a:ext cx="8398563" cy="3084470"/>
            </a:xfrm>
            <a:custGeom>
              <a:avLst/>
              <a:gdLst/>
              <a:ahLst/>
              <a:cxnLst/>
              <a:rect r="r" b="b" t="t" l="l"/>
              <a:pathLst>
                <a:path h="3084470" w="8398563">
                  <a:moveTo>
                    <a:pt x="0" y="0"/>
                  </a:moveTo>
                  <a:lnTo>
                    <a:pt x="8398563" y="0"/>
                  </a:lnTo>
                  <a:lnTo>
                    <a:pt x="8398563" y="3084469"/>
                  </a:lnTo>
                  <a:lnTo>
                    <a:pt x="0" y="3084469"/>
                  </a:lnTo>
                  <a:lnTo>
                    <a:pt x="0" y="0"/>
                  </a:lnTo>
                  <a:close/>
                </a:path>
              </a:pathLst>
            </a:custGeom>
            <a:blipFill>
              <a:blip r:embed="rId4"/>
              <a:stretch>
                <a:fillRect l="-33561" t="0" r="-39267" b="0"/>
              </a:stretch>
            </a:blipFill>
          </p:spPr>
        </p:sp>
      </p:grpSp>
      <p:sp>
        <p:nvSpPr>
          <p:cNvPr name="TextBox 9" id="9"/>
          <p:cNvSpPr txBox="true"/>
          <p:nvPr/>
        </p:nvSpPr>
        <p:spPr>
          <a:xfrm rot="71225">
            <a:off x="3363316" y="1136687"/>
            <a:ext cx="6037392" cy="1496084"/>
          </a:xfrm>
          <a:prstGeom prst="rect">
            <a:avLst/>
          </a:prstGeom>
        </p:spPr>
        <p:txBody>
          <a:bodyPr anchor="t" rtlCol="false" tIns="0" lIns="0" bIns="0" rIns="0">
            <a:spAutoFit/>
          </a:bodyPr>
          <a:lstStyle/>
          <a:p>
            <a:pPr algn="ctr">
              <a:lnSpc>
                <a:spcPts val="11345"/>
              </a:lnSpc>
            </a:pPr>
            <a:r>
              <a:rPr lang="en-US" sz="11345">
                <a:solidFill>
                  <a:srgbClr val="FFFFFF"/>
                </a:solidFill>
                <a:latin typeface="Caveat Brush"/>
                <a:ea typeface="Caveat Brush"/>
                <a:cs typeface="Caveat Brush"/>
                <a:sym typeface="Caveat Brush"/>
              </a:rPr>
              <a:t>P.L.E.A.S.E.</a:t>
            </a:r>
          </a:p>
        </p:txBody>
      </p:sp>
      <p:sp>
        <p:nvSpPr>
          <p:cNvPr name="Freeform 10" id="10"/>
          <p:cNvSpPr/>
          <p:nvPr/>
        </p:nvSpPr>
        <p:spPr>
          <a:xfrm flipH="false" flipV="true" rot="-1105169">
            <a:off x="13831832" y="812461"/>
            <a:ext cx="3677364" cy="2213105"/>
          </a:xfrm>
          <a:custGeom>
            <a:avLst/>
            <a:gdLst/>
            <a:ahLst/>
            <a:cxnLst/>
            <a:rect r="r" b="b" t="t" l="l"/>
            <a:pathLst>
              <a:path h="2213105" w="3677364">
                <a:moveTo>
                  <a:pt x="0" y="2213104"/>
                </a:moveTo>
                <a:lnTo>
                  <a:pt x="3677364" y="2213104"/>
                </a:lnTo>
                <a:lnTo>
                  <a:pt x="3677364" y="0"/>
                </a:lnTo>
                <a:lnTo>
                  <a:pt x="0" y="0"/>
                </a:lnTo>
                <a:lnTo>
                  <a:pt x="0" y="2213104"/>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1" id="11"/>
          <p:cNvSpPr txBox="true"/>
          <p:nvPr/>
        </p:nvSpPr>
        <p:spPr>
          <a:xfrm rot="0">
            <a:off x="1408260" y="3330626"/>
            <a:ext cx="15471480" cy="8881020"/>
          </a:xfrm>
          <a:prstGeom prst="rect">
            <a:avLst/>
          </a:prstGeom>
        </p:spPr>
        <p:txBody>
          <a:bodyPr anchor="t" rtlCol="false" tIns="0" lIns="0" bIns="0" rIns="0">
            <a:spAutoFit/>
          </a:bodyPr>
          <a:lstStyle/>
          <a:p>
            <a:pPr algn="l" marL="1174024" indent="-587012" lvl="1">
              <a:lnSpc>
                <a:spcPts val="7612"/>
              </a:lnSpc>
              <a:buFont typeface="Arial"/>
              <a:buChar char="•"/>
            </a:pPr>
            <a:r>
              <a:rPr lang="en-US" sz="5437">
                <a:solidFill>
                  <a:srgbClr val="FFFFFF"/>
                </a:solidFill>
                <a:latin typeface="Caveat Brush"/>
                <a:ea typeface="Caveat Brush"/>
                <a:cs typeface="Caveat Brush"/>
                <a:sym typeface="Caveat Brush"/>
              </a:rPr>
              <a:t>P    Physical health  </a:t>
            </a:r>
          </a:p>
          <a:p>
            <a:pPr algn="l" marL="1174024" indent="-587012" lvl="1">
              <a:lnSpc>
                <a:spcPts val="7612"/>
              </a:lnSpc>
              <a:buFont typeface="Arial"/>
              <a:buChar char="•"/>
            </a:pPr>
            <a:r>
              <a:rPr lang="en-US" sz="5437">
                <a:solidFill>
                  <a:srgbClr val="FFFFFF"/>
                </a:solidFill>
                <a:latin typeface="Caveat Brush"/>
                <a:ea typeface="Caveat Brush"/>
                <a:cs typeface="Caveat Brush"/>
                <a:sym typeface="Caveat Brush"/>
              </a:rPr>
              <a:t>L   LIMIT SCREEN TIME</a:t>
            </a:r>
          </a:p>
          <a:p>
            <a:pPr algn="l" marL="1174024" indent="-587012" lvl="1">
              <a:lnSpc>
                <a:spcPts val="7612"/>
              </a:lnSpc>
              <a:buFont typeface="Arial"/>
              <a:buChar char="•"/>
            </a:pPr>
            <a:r>
              <a:rPr lang="en-US" sz="5437">
                <a:solidFill>
                  <a:srgbClr val="FFFFFF"/>
                </a:solidFill>
                <a:latin typeface="Caveat Brush"/>
                <a:ea typeface="Caveat Brush"/>
                <a:cs typeface="Caveat Brush"/>
                <a:sym typeface="Caveat Brush"/>
              </a:rPr>
              <a:t>E   Eat 3 meals a day </a:t>
            </a:r>
          </a:p>
          <a:p>
            <a:pPr algn="l" marL="1174024" indent="-587012" lvl="1">
              <a:lnSpc>
                <a:spcPts val="7612"/>
              </a:lnSpc>
              <a:buFont typeface="Arial"/>
              <a:buChar char="•"/>
            </a:pPr>
            <a:r>
              <a:rPr lang="en-US" sz="5437">
                <a:solidFill>
                  <a:srgbClr val="FFFFFF"/>
                </a:solidFill>
                <a:latin typeface="Caveat Brush"/>
                <a:ea typeface="Caveat Brush"/>
                <a:cs typeface="Caveat Brush"/>
                <a:sym typeface="Caveat Brush"/>
              </a:rPr>
              <a:t>A   Avoid mood altering substances </a:t>
            </a:r>
          </a:p>
          <a:p>
            <a:pPr algn="l" marL="1174024" indent="-587012" lvl="1">
              <a:lnSpc>
                <a:spcPts val="7612"/>
              </a:lnSpc>
              <a:buFont typeface="Arial"/>
              <a:buChar char="•"/>
            </a:pPr>
            <a:r>
              <a:rPr lang="en-US" sz="5437">
                <a:solidFill>
                  <a:srgbClr val="FFFFFF"/>
                </a:solidFill>
                <a:latin typeface="Caveat Brush"/>
                <a:ea typeface="Caveat Brush"/>
                <a:cs typeface="Caveat Brush"/>
                <a:sym typeface="Caveat Brush"/>
              </a:rPr>
              <a:t>S   Sleep at least 7 or 8 hours </a:t>
            </a:r>
          </a:p>
          <a:p>
            <a:pPr algn="l" marL="1174024" indent="-587012" lvl="1">
              <a:lnSpc>
                <a:spcPts val="7612"/>
              </a:lnSpc>
              <a:buFont typeface="Arial"/>
              <a:buChar char="•"/>
            </a:pPr>
            <a:r>
              <a:rPr lang="en-US" sz="5437">
                <a:solidFill>
                  <a:srgbClr val="FFFFFF"/>
                </a:solidFill>
                <a:latin typeface="Caveat Brush"/>
                <a:ea typeface="Caveat Brush"/>
                <a:cs typeface="Caveat Brush"/>
                <a:sym typeface="Caveat Brush"/>
              </a:rPr>
              <a:t>E   Exercise 15 to 30 minutes a day 5 days a week  </a:t>
            </a:r>
          </a:p>
          <a:p>
            <a:pPr algn="l">
              <a:lnSpc>
                <a:spcPts val="4110"/>
              </a:lnSpc>
            </a:pPr>
          </a:p>
          <a:p>
            <a:pPr algn="l">
              <a:lnSpc>
                <a:spcPts val="5258"/>
              </a:lnSpc>
            </a:pPr>
          </a:p>
          <a:p>
            <a:pPr algn="l">
              <a:lnSpc>
                <a:spcPts val="5258"/>
              </a:lnSpc>
            </a:pPr>
          </a:p>
          <a:p>
            <a:pPr algn="l">
              <a:lnSpc>
                <a:spcPts val="5429"/>
              </a:lnSpc>
            </a:pPr>
          </a:p>
          <a:p>
            <a:pPr algn="ctr">
              <a:lnSpc>
                <a:spcPts val="4577"/>
              </a:lnSpc>
              <a:spcBef>
                <a:spcPct val="0"/>
              </a:spcBef>
            </a:pPr>
          </a:p>
        </p:txBody>
      </p:sp>
      <p:sp>
        <p:nvSpPr>
          <p:cNvPr name="TextBox 12" id="12"/>
          <p:cNvSpPr txBox="true"/>
          <p:nvPr/>
        </p:nvSpPr>
        <p:spPr>
          <a:xfrm rot="71225">
            <a:off x="8490653" y="1592641"/>
            <a:ext cx="6037392" cy="1507371"/>
          </a:xfrm>
          <a:prstGeom prst="rect">
            <a:avLst/>
          </a:prstGeom>
        </p:spPr>
        <p:txBody>
          <a:bodyPr anchor="t" rtlCol="false" tIns="0" lIns="0" bIns="0" rIns="0">
            <a:spAutoFit/>
          </a:bodyPr>
          <a:lstStyle/>
          <a:p>
            <a:pPr algn="ctr">
              <a:lnSpc>
                <a:spcPts val="11345"/>
              </a:lnSpc>
            </a:pPr>
            <a:r>
              <a:rPr lang="en-US" sz="11345">
                <a:solidFill>
                  <a:srgbClr val="000000"/>
                </a:solidFill>
                <a:latin typeface="Caveat Brush"/>
                <a:ea typeface="Caveat Brush"/>
                <a:cs typeface="Caveat Brush"/>
                <a:sym typeface="Caveat Brush"/>
              </a:rPr>
              <a:t>SKILL </a:t>
            </a: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4914" t="-9608" r="0" b="-30277"/>
            </a:stretch>
          </a:blipFill>
        </p:spPr>
      </p:sp>
      <p:grpSp>
        <p:nvGrpSpPr>
          <p:cNvPr name="Group 3" id="3"/>
          <p:cNvGrpSpPr/>
          <p:nvPr/>
        </p:nvGrpSpPr>
        <p:grpSpPr>
          <a:xfrm rot="244145">
            <a:off x="8126076" y="497958"/>
            <a:ext cx="6040049" cy="3586237"/>
            <a:chOff x="0" y="0"/>
            <a:chExt cx="8053399" cy="4781649"/>
          </a:xfrm>
        </p:grpSpPr>
        <p:sp>
          <p:nvSpPr>
            <p:cNvPr name="Freeform 4" id="4"/>
            <p:cNvSpPr/>
            <p:nvPr/>
          </p:nvSpPr>
          <p:spPr>
            <a:xfrm flipH="false" flipV="false" rot="-278853">
              <a:off x="219354" y="1633519"/>
              <a:ext cx="7731716" cy="2839563"/>
            </a:xfrm>
            <a:custGeom>
              <a:avLst/>
              <a:gdLst/>
              <a:ahLst/>
              <a:cxnLst/>
              <a:rect r="r" b="b" t="t" l="l"/>
              <a:pathLst>
                <a:path h="2839563" w="7731716">
                  <a:moveTo>
                    <a:pt x="0" y="0"/>
                  </a:moveTo>
                  <a:lnTo>
                    <a:pt x="7731716" y="0"/>
                  </a:lnTo>
                  <a:lnTo>
                    <a:pt x="7731716" y="2839562"/>
                  </a:lnTo>
                  <a:lnTo>
                    <a:pt x="0" y="2839562"/>
                  </a:lnTo>
                  <a:lnTo>
                    <a:pt x="0" y="0"/>
                  </a:lnTo>
                  <a:close/>
                </a:path>
              </a:pathLst>
            </a:custGeom>
            <a:blipFill>
              <a:blip r:embed="rId3"/>
              <a:stretch>
                <a:fillRect l="-33561" t="0" r="-39267" b="0"/>
              </a:stretch>
            </a:blipFill>
          </p:spPr>
        </p:sp>
        <p:sp>
          <p:nvSpPr>
            <p:cNvPr name="Freeform 5" id="5"/>
            <p:cNvSpPr/>
            <p:nvPr/>
          </p:nvSpPr>
          <p:spPr>
            <a:xfrm flipH="false" flipV="false" rot="10516286">
              <a:off x="103882" y="313851"/>
              <a:ext cx="7731716" cy="2839563"/>
            </a:xfrm>
            <a:custGeom>
              <a:avLst/>
              <a:gdLst/>
              <a:ahLst/>
              <a:cxnLst/>
              <a:rect r="r" b="b" t="t" l="l"/>
              <a:pathLst>
                <a:path h="2839563" w="7731716">
                  <a:moveTo>
                    <a:pt x="0" y="0"/>
                  </a:moveTo>
                  <a:lnTo>
                    <a:pt x="7731717" y="0"/>
                  </a:lnTo>
                  <a:lnTo>
                    <a:pt x="7731717" y="2839562"/>
                  </a:lnTo>
                  <a:lnTo>
                    <a:pt x="0" y="2839562"/>
                  </a:lnTo>
                  <a:lnTo>
                    <a:pt x="0" y="0"/>
                  </a:lnTo>
                  <a:close/>
                </a:path>
              </a:pathLst>
            </a:custGeom>
            <a:blipFill>
              <a:blip r:embed="rId3"/>
              <a:stretch>
                <a:fillRect l="-33561" t="0" r="-39267" b="0"/>
              </a:stretch>
            </a:blipFill>
          </p:spPr>
        </p:sp>
      </p:grpSp>
      <p:grpSp>
        <p:nvGrpSpPr>
          <p:cNvPr name="Group 6" id="6"/>
          <p:cNvGrpSpPr/>
          <p:nvPr/>
        </p:nvGrpSpPr>
        <p:grpSpPr>
          <a:xfrm rot="236496">
            <a:off x="2102741" y="-142222"/>
            <a:ext cx="6560993" cy="3895543"/>
            <a:chOff x="0" y="0"/>
            <a:chExt cx="8747990" cy="5194058"/>
          </a:xfrm>
        </p:grpSpPr>
        <p:sp>
          <p:nvSpPr>
            <p:cNvPr name="Freeform 7" id="7"/>
            <p:cNvSpPr/>
            <p:nvPr/>
          </p:nvSpPr>
          <p:spPr>
            <a:xfrm flipH="false" flipV="false" rot="-278853">
              <a:off x="238272" y="1774407"/>
              <a:ext cx="8398563" cy="3084470"/>
            </a:xfrm>
            <a:custGeom>
              <a:avLst/>
              <a:gdLst/>
              <a:ahLst/>
              <a:cxnLst/>
              <a:rect r="r" b="b" t="t" l="l"/>
              <a:pathLst>
                <a:path h="3084470" w="8398563">
                  <a:moveTo>
                    <a:pt x="0" y="0"/>
                  </a:moveTo>
                  <a:lnTo>
                    <a:pt x="8398564" y="0"/>
                  </a:lnTo>
                  <a:lnTo>
                    <a:pt x="8398564" y="3084469"/>
                  </a:lnTo>
                  <a:lnTo>
                    <a:pt x="0" y="3084469"/>
                  </a:lnTo>
                  <a:lnTo>
                    <a:pt x="0" y="0"/>
                  </a:lnTo>
                  <a:close/>
                </a:path>
              </a:pathLst>
            </a:custGeom>
            <a:blipFill>
              <a:blip r:embed="rId4"/>
              <a:stretch>
                <a:fillRect l="-33561" t="0" r="-39267" b="0"/>
              </a:stretch>
            </a:blipFill>
          </p:spPr>
        </p:sp>
        <p:sp>
          <p:nvSpPr>
            <p:cNvPr name="Freeform 8" id="8"/>
            <p:cNvSpPr/>
            <p:nvPr/>
          </p:nvSpPr>
          <p:spPr>
            <a:xfrm flipH="false" flipV="false" rot="10516286">
              <a:off x="112842" y="340920"/>
              <a:ext cx="8398563" cy="3084470"/>
            </a:xfrm>
            <a:custGeom>
              <a:avLst/>
              <a:gdLst/>
              <a:ahLst/>
              <a:cxnLst/>
              <a:rect r="r" b="b" t="t" l="l"/>
              <a:pathLst>
                <a:path h="3084470" w="8398563">
                  <a:moveTo>
                    <a:pt x="0" y="0"/>
                  </a:moveTo>
                  <a:lnTo>
                    <a:pt x="8398563" y="0"/>
                  </a:lnTo>
                  <a:lnTo>
                    <a:pt x="8398563" y="3084469"/>
                  </a:lnTo>
                  <a:lnTo>
                    <a:pt x="0" y="3084469"/>
                  </a:lnTo>
                  <a:lnTo>
                    <a:pt x="0" y="0"/>
                  </a:lnTo>
                  <a:close/>
                </a:path>
              </a:pathLst>
            </a:custGeom>
            <a:blipFill>
              <a:blip r:embed="rId4"/>
              <a:stretch>
                <a:fillRect l="-33561" t="0" r="-39267" b="0"/>
              </a:stretch>
            </a:blipFill>
          </p:spPr>
        </p:sp>
      </p:grpSp>
      <p:sp>
        <p:nvSpPr>
          <p:cNvPr name="TextBox 9" id="9"/>
          <p:cNvSpPr txBox="true"/>
          <p:nvPr/>
        </p:nvSpPr>
        <p:spPr>
          <a:xfrm rot="71225">
            <a:off x="2362370" y="1185508"/>
            <a:ext cx="6037392" cy="1449589"/>
          </a:xfrm>
          <a:prstGeom prst="rect">
            <a:avLst/>
          </a:prstGeom>
        </p:spPr>
        <p:txBody>
          <a:bodyPr anchor="t" rtlCol="false" tIns="0" lIns="0" bIns="0" rIns="0">
            <a:spAutoFit/>
          </a:bodyPr>
          <a:lstStyle/>
          <a:p>
            <a:pPr algn="ctr">
              <a:lnSpc>
                <a:spcPts val="10945"/>
              </a:lnSpc>
            </a:pPr>
            <a:r>
              <a:rPr lang="en-US" sz="10945">
                <a:solidFill>
                  <a:srgbClr val="FFFFFF"/>
                </a:solidFill>
                <a:latin typeface="Caveat Brush"/>
                <a:ea typeface="Caveat Brush"/>
                <a:cs typeface="Caveat Brush"/>
                <a:sym typeface="Caveat Brush"/>
              </a:rPr>
              <a:t>BREATHING</a:t>
            </a:r>
          </a:p>
        </p:txBody>
      </p:sp>
      <p:sp>
        <p:nvSpPr>
          <p:cNvPr name="Freeform 10" id="10"/>
          <p:cNvSpPr/>
          <p:nvPr/>
        </p:nvSpPr>
        <p:spPr>
          <a:xfrm flipH="false" flipV="true" rot="-1105169">
            <a:off x="13831832" y="812461"/>
            <a:ext cx="3677364" cy="2213105"/>
          </a:xfrm>
          <a:custGeom>
            <a:avLst/>
            <a:gdLst/>
            <a:ahLst/>
            <a:cxnLst/>
            <a:rect r="r" b="b" t="t" l="l"/>
            <a:pathLst>
              <a:path h="2213105" w="3677364">
                <a:moveTo>
                  <a:pt x="0" y="2213104"/>
                </a:moveTo>
                <a:lnTo>
                  <a:pt x="3677364" y="2213104"/>
                </a:lnTo>
                <a:lnTo>
                  <a:pt x="3677364" y="0"/>
                </a:lnTo>
                <a:lnTo>
                  <a:pt x="0" y="0"/>
                </a:lnTo>
                <a:lnTo>
                  <a:pt x="0" y="2213104"/>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1" id="11"/>
          <p:cNvSpPr txBox="true"/>
          <p:nvPr/>
        </p:nvSpPr>
        <p:spPr>
          <a:xfrm rot="0">
            <a:off x="1408260" y="3321101"/>
            <a:ext cx="15471480" cy="10284370"/>
          </a:xfrm>
          <a:prstGeom prst="rect">
            <a:avLst/>
          </a:prstGeom>
        </p:spPr>
        <p:txBody>
          <a:bodyPr anchor="t" rtlCol="false" tIns="0" lIns="0" bIns="0" rIns="0">
            <a:spAutoFit/>
          </a:bodyPr>
          <a:lstStyle/>
          <a:p>
            <a:pPr algn="l">
              <a:lnSpc>
                <a:spcPts val="8312"/>
              </a:lnSpc>
            </a:pPr>
            <a:r>
              <a:rPr lang="en-US" sz="5937">
                <a:solidFill>
                  <a:srgbClr val="FFFFFF"/>
                </a:solidFill>
                <a:latin typeface="Caveat Brush"/>
                <a:ea typeface="Caveat Brush"/>
                <a:cs typeface="Caveat Brush"/>
                <a:sym typeface="Caveat Brush"/>
              </a:rPr>
              <a:t>Take deep breaths in through the nose and then slowly exhale out your mouth </a:t>
            </a:r>
          </a:p>
          <a:p>
            <a:pPr algn="l">
              <a:lnSpc>
                <a:spcPts val="6492"/>
              </a:lnSpc>
            </a:pPr>
          </a:p>
          <a:p>
            <a:pPr algn="l">
              <a:lnSpc>
                <a:spcPts val="6492"/>
              </a:lnSpc>
            </a:pPr>
            <a:r>
              <a:rPr lang="en-US" sz="4637">
                <a:solidFill>
                  <a:srgbClr val="FFFFFF"/>
                </a:solidFill>
                <a:latin typeface="Caveat Brush"/>
                <a:ea typeface="Caveat Brush"/>
                <a:cs typeface="Caveat Brush"/>
                <a:sym typeface="Caveat Brush"/>
              </a:rPr>
              <a:t>will lower your heart rate, cause your breathing to be more regular and get the body’s stress responses back to being more calm and then regulate your emotions to a more manageable level. </a:t>
            </a:r>
          </a:p>
          <a:p>
            <a:pPr algn="l">
              <a:lnSpc>
                <a:spcPts val="7752"/>
              </a:lnSpc>
            </a:pPr>
          </a:p>
          <a:p>
            <a:pPr algn="l">
              <a:lnSpc>
                <a:spcPts val="4110"/>
              </a:lnSpc>
            </a:pPr>
          </a:p>
          <a:p>
            <a:pPr algn="l">
              <a:lnSpc>
                <a:spcPts val="5258"/>
              </a:lnSpc>
            </a:pPr>
          </a:p>
          <a:p>
            <a:pPr algn="l">
              <a:lnSpc>
                <a:spcPts val="5258"/>
              </a:lnSpc>
            </a:pPr>
          </a:p>
          <a:p>
            <a:pPr algn="l">
              <a:lnSpc>
                <a:spcPts val="5429"/>
              </a:lnSpc>
            </a:pPr>
          </a:p>
          <a:p>
            <a:pPr algn="ctr">
              <a:lnSpc>
                <a:spcPts val="4577"/>
              </a:lnSpc>
              <a:spcBef>
                <a:spcPct val="0"/>
              </a:spcBef>
            </a:pPr>
          </a:p>
        </p:txBody>
      </p:sp>
      <p:sp>
        <p:nvSpPr>
          <p:cNvPr name="TextBox 12" id="12"/>
          <p:cNvSpPr txBox="true"/>
          <p:nvPr/>
        </p:nvSpPr>
        <p:spPr>
          <a:xfrm rot="71225">
            <a:off x="8125136" y="1646904"/>
            <a:ext cx="6037392" cy="1507371"/>
          </a:xfrm>
          <a:prstGeom prst="rect">
            <a:avLst/>
          </a:prstGeom>
        </p:spPr>
        <p:txBody>
          <a:bodyPr anchor="t" rtlCol="false" tIns="0" lIns="0" bIns="0" rIns="0">
            <a:spAutoFit/>
          </a:bodyPr>
          <a:lstStyle/>
          <a:p>
            <a:pPr algn="ctr">
              <a:lnSpc>
                <a:spcPts val="11345"/>
              </a:lnSpc>
            </a:pPr>
            <a:r>
              <a:rPr lang="en-US" sz="11345">
                <a:solidFill>
                  <a:srgbClr val="000000"/>
                </a:solidFill>
                <a:latin typeface="Caveat Brush"/>
                <a:ea typeface="Caveat Brush"/>
                <a:cs typeface="Caveat Brush"/>
                <a:sym typeface="Caveat Brush"/>
              </a:rPr>
              <a:t>EXERCISE</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4914" t="-9608" r="0" b="-30277"/>
            </a:stretch>
          </a:blipFill>
        </p:spPr>
      </p:sp>
      <p:grpSp>
        <p:nvGrpSpPr>
          <p:cNvPr name="Group 3" id="3"/>
          <p:cNvGrpSpPr/>
          <p:nvPr/>
        </p:nvGrpSpPr>
        <p:grpSpPr>
          <a:xfrm rot="244145">
            <a:off x="8146056" y="-64455"/>
            <a:ext cx="7048835" cy="4185196"/>
            <a:chOff x="0" y="0"/>
            <a:chExt cx="9398446" cy="5580261"/>
          </a:xfrm>
        </p:grpSpPr>
        <p:sp>
          <p:nvSpPr>
            <p:cNvPr name="Freeform 4" id="4"/>
            <p:cNvSpPr/>
            <p:nvPr/>
          </p:nvSpPr>
          <p:spPr>
            <a:xfrm flipH="false" flipV="false" rot="-278853">
              <a:off x="255989" y="1906343"/>
              <a:ext cx="9023038" cy="3313815"/>
            </a:xfrm>
            <a:custGeom>
              <a:avLst/>
              <a:gdLst/>
              <a:ahLst/>
              <a:cxnLst/>
              <a:rect r="r" b="b" t="t" l="l"/>
              <a:pathLst>
                <a:path h="3313815" w="9023038">
                  <a:moveTo>
                    <a:pt x="0" y="0"/>
                  </a:moveTo>
                  <a:lnTo>
                    <a:pt x="9023038" y="0"/>
                  </a:lnTo>
                  <a:lnTo>
                    <a:pt x="9023038" y="3313815"/>
                  </a:lnTo>
                  <a:lnTo>
                    <a:pt x="0" y="3313815"/>
                  </a:lnTo>
                  <a:lnTo>
                    <a:pt x="0" y="0"/>
                  </a:lnTo>
                  <a:close/>
                </a:path>
              </a:pathLst>
            </a:custGeom>
            <a:blipFill>
              <a:blip r:embed="rId3"/>
              <a:stretch>
                <a:fillRect l="-33561" t="0" r="-39267" b="0"/>
              </a:stretch>
            </a:blipFill>
          </p:spPr>
        </p:sp>
        <p:sp>
          <p:nvSpPr>
            <p:cNvPr name="Freeform 5" id="5"/>
            <p:cNvSpPr/>
            <p:nvPr/>
          </p:nvSpPr>
          <p:spPr>
            <a:xfrm flipH="false" flipV="false" rot="10516286">
              <a:off x="121232" y="366269"/>
              <a:ext cx="9023038" cy="3313815"/>
            </a:xfrm>
            <a:custGeom>
              <a:avLst/>
              <a:gdLst/>
              <a:ahLst/>
              <a:cxnLst/>
              <a:rect r="r" b="b" t="t" l="l"/>
              <a:pathLst>
                <a:path h="3313815" w="9023038">
                  <a:moveTo>
                    <a:pt x="0" y="0"/>
                  </a:moveTo>
                  <a:lnTo>
                    <a:pt x="9023038" y="0"/>
                  </a:lnTo>
                  <a:lnTo>
                    <a:pt x="9023038" y="3313815"/>
                  </a:lnTo>
                  <a:lnTo>
                    <a:pt x="0" y="3313815"/>
                  </a:lnTo>
                  <a:lnTo>
                    <a:pt x="0" y="0"/>
                  </a:lnTo>
                  <a:close/>
                </a:path>
              </a:pathLst>
            </a:custGeom>
            <a:blipFill>
              <a:blip r:embed="rId3"/>
              <a:stretch>
                <a:fillRect l="-33561" t="0" r="-39267" b="0"/>
              </a:stretch>
            </a:blipFill>
          </p:spPr>
        </p:sp>
      </p:grpSp>
      <p:grpSp>
        <p:nvGrpSpPr>
          <p:cNvPr name="Group 6" id="6"/>
          <p:cNvGrpSpPr/>
          <p:nvPr/>
        </p:nvGrpSpPr>
        <p:grpSpPr>
          <a:xfrm rot="236496">
            <a:off x="2102741" y="-142222"/>
            <a:ext cx="6560993" cy="3895543"/>
            <a:chOff x="0" y="0"/>
            <a:chExt cx="8747990" cy="5194058"/>
          </a:xfrm>
        </p:grpSpPr>
        <p:sp>
          <p:nvSpPr>
            <p:cNvPr name="Freeform 7" id="7"/>
            <p:cNvSpPr/>
            <p:nvPr/>
          </p:nvSpPr>
          <p:spPr>
            <a:xfrm flipH="false" flipV="false" rot="-278853">
              <a:off x="238272" y="1774407"/>
              <a:ext cx="8398563" cy="3084470"/>
            </a:xfrm>
            <a:custGeom>
              <a:avLst/>
              <a:gdLst/>
              <a:ahLst/>
              <a:cxnLst/>
              <a:rect r="r" b="b" t="t" l="l"/>
              <a:pathLst>
                <a:path h="3084470" w="8398563">
                  <a:moveTo>
                    <a:pt x="0" y="0"/>
                  </a:moveTo>
                  <a:lnTo>
                    <a:pt x="8398564" y="0"/>
                  </a:lnTo>
                  <a:lnTo>
                    <a:pt x="8398564" y="3084469"/>
                  </a:lnTo>
                  <a:lnTo>
                    <a:pt x="0" y="3084469"/>
                  </a:lnTo>
                  <a:lnTo>
                    <a:pt x="0" y="0"/>
                  </a:lnTo>
                  <a:close/>
                </a:path>
              </a:pathLst>
            </a:custGeom>
            <a:blipFill>
              <a:blip r:embed="rId4"/>
              <a:stretch>
                <a:fillRect l="-33561" t="0" r="-39267" b="0"/>
              </a:stretch>
            </a:blipFill>
          </p:spPr>
        </p:sp>
        <p:sp>
          <p:nvSpPr>
            <p:cNvPr name="Freeform 8" id="8"/>
            <p:cNvSpPr/>
            <p:nvPr/>
          </p:nvSpPr>
          <p:spPr>
            <a:xfrm flipH="false" flipV="false" rot="10516286">
              <a:off x="112842" y="340920"/>
              <a:ext cx="8398563" cy="3084470"/>
            </a:xfrm>
            <a:custGeom>
              <a:avLst/>
              <a:gdLst/>
              <a:ahLst/>
              <a:cxnLst/>
              <a:rect r="r" b="b" t="t" l="l"/>
              <a:pathLst>
                <a:path h="3084470" w="8398563">
                  <a:moveTo>
                    <a:pt x="0" y="0"/>
                  </a:moveTo>
                  <a:lnTo>
                    <a:pt x="8398563" y="0"/>
                  </a:lnTo>
                  <a:lnTo>
                    <a:pt x="8398563" y="3084469"/>
                  </a:lnTo>
                  <a:lnTo>
                    <a:pt x="0" y="3084469"/>
                  </a:lnTo>
                  <a:lnTo>
                    <a:pt x="0" y="0"/>
                  </a:lnTo>
                  <a:close/>
                </a:path>
              </a:pathLst>
            </a:custGeom>
            <a:blipFill>
              <a:blip r:embed="rId4"/>
              <a:stretch>
                <a:fillRect l="-33561" t="0" r="-39267" b="0"/>
              </a:stretch>
            </a:blipFill>
          </p:spPr>
        </p:sp>
      </p:grpSp>
      <p:sp>
        <p:nvSpPr>
          <p:cNvPr name="TextBox 9" id="9"/>
          <p:cNvSpPr txBox="true"/>
          <p:nvPr/>
        </p:nvSpPr>
        <p:spPr>
          <a:xfrm rot="71225">
            <a:off x="2362370" y="1185508"/>
            <a:ext cx="6037392" cy="1449589"/>
          </a:xfrm>
          <a:prstGeom prst="rect">
            <a:avLst/>
          </a:prstGeom>
        </p:spPr>
        <p:txBody>
          <a:bodyPr anchor="t" rtlCol="false" tIns="0" lIns="0" bIns="0" rIns="0">
            <a:spAutoFit/>
          </a:bodyPr>
          <a:lstStyle/>
          <a:p>
            <a:pPr algn="ctr">
              <a:lnSpc>
                <a:spcPts val="10945"/>
              </a:lnSpc>
            </a:pPr>
            <a:r>
              <a:rPr lang="en-US" sz="10945">
                <a:solidFill>
                  <a:srgbClr val="FFFFFF"/>
                </a:solidFill>
                <a:latin typeface="Caveat Brush"/>
                <a:ea typeface="Caveat Brush"/>
                <a:cs typeface="Caveat Brush"/>
                <a:sym typeface="Caveat Brush"/>
              </a:rPr>
              <a:t>TIP THE</a:t>
            </a:r>
          </a:p>
        </p:txBody>
      </p:sp>
      <p:sp>
        <p:nvSpPr>
          <p:cNvPr name="Freeform 10" id="10"/>
          <p:cNvSpPr/>
          <p:nvPr/>
        </p:nvSpPr>
        <p:spPr>
          <a:xfrm flipH="true" flipV="true" rot="2155063">
            <a:off x="-1266289" y="126728"/>
            <a:ext cx="3677364" cy="2213105"/>
          </a:xfrm>
          <a:custGeom>
            <a:avLst/>
            <a:gdLst/>
            <a:ahLst/>
            <a:cxnLst/>
            <a:rect r="r" b="b" t="t" l="l"/>
            <a:pathLst>
              <a:path h="2213105" w="3677364">
                <a:moveTo>
                  <a:pt x="3677365" y="2213105"/>
                </a:moveTo>
                <a:lnTo>
                  <a:pt x="0" y="2213105"/>
                </a:lnTo>
                <a:lnTo>
                  <a:pt x="0" y="0"/>
                </a:lnTo>
                <a:lnTo>
                  <a:pt x="3677365" y="0"/>
                </a:lnTo>
                <a:lnTo>
                  <a:pt x="3677365" y="2213105"/>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1" id="11"/>
          <p:cNvSpPr txBox="true"/>
          <p:nvPr/>
        </p:nvSpPr>
        <p:spPr>
          <a:xfrm rot="0">
            <a:off x="1408260" y="3321101"/>
            <a:ext cx="15471480" cy="9331870"/>
          </a:xfrm>
          <a:prstGeom prst="rect">
            <a:avLst/>
          </a:prstGeom>
        </p:spPr>
        <p:txBody>
          <a:bodyPr anchor="t" rtlCol="false" tIns="0" lIns="0" bIns="0" rIns="0">
            <a:spAutoFit/>
          </a:bodyPr>
          <a:lstStyle/>
          <a:p>
            <a:pPr algn="l">
              <a:lnSpc>
                <a:spcPts val="8312"/>
              </a:lnSpc>
            </a:pPr>
            <a:r>
              <a:rPr lang="en-US" sz="5937">
                <a:solidFill>
                  <a:srgbClr val="FFFFFF"/>
                </a:solidFill>
                <a:latin typeface="Caveat Brush"/>
                <a:ea typeface="Caveat Brush"/>
                <a:cs typeface="Caveat Brush"/>
                <a:sym typeface="Caveat Brush"/>
              </a:rPr>
              <a:t>SPLASH COOL WATER ON YOUR FACE WHICH CAUSES</a:t>
            </a:r>
          </a:p>
          <a:p>
            <a:pPr algn="l">
              <a:lnSpc>
                <a:spcPts val="8312"/>
              </a:lnSpc>
            </a:pPr>
            <a:r>
              <a:rPr lang="en-US" sz="5937">
                <a:solidFill>
                  <a:srgbClr val="FFFFFF"/>
                </a:solidFill>
                <a:latin typeface="Caveat Brush"/>
                <a:ea typeface="Caveat Brush"/>
                <a:cs typeface="Caveat Brush"/>
                <a:sym typeface="Caveat Brush"/>
              </a:rPr>
              <a:t>THE DIVER’S REFLEX THAT REGULATES THE BODY</a:t>
            </a:r>
          </a:p>
          <a:p>
            <a:pPr algn="l">
              <a:lnSpc>
                <a:spcPts val="8312"/>
              </a:lnSpc>
            </a:pPr>
            <a:r>
              <a:rPr lang="en-US" sz="5937">
                <a:solidFill>
                  <a:srgbClr val="FFFFFF"/>
                </a:solidFill>
                <a:latin typeface="Caveat Brush"/>
                <a:ea typeface="Caveat Brush"/>
                <a:cs typeface="Caveat Brush"/>
                <a:sym typeface="Caveat Brush"/>
              </a:rPr>
              <a:t>TEMPERATURE BRINGING AND HAS A CALMING EFFECT</a:t>
            </a:r>
          </a:p>
          <a:p>
            <a:pPr algn="l">
              <a:lnSpc>
                <a:spcPts val="8312"/>
              </a:lnSpc>
            </a:pPr>
            <a:r>
              <a:rPr lang="en-US" sz="5937">
                <a:solidFill>
                  <a:srgbClr val="FFFFFF"/>
                </a:solidFill>
                <a:latin typeface="Caveat Brush"/>
                <a:ea typeface="Caveat Brush"/>
                <a:cs typeface="Caveat Brush"/>
                <a:sym typeface="Caveat Brush"/>
              </a:rPr>
              <a:t>ON EMOTIONS</a:t>
            </a:r>
          </a:p>
          <a:p>
            <a:pPr algn="l">
              <a:lnSpc>
                <a:spcPts val="8312"/>
              </a:lnSpc>
            </a:pPr>
            <a:r>
              <a:rPr lang="en-US" sz="5937">
                <a:solidFill>
                  <a:srgbClr val="FFFFFF"/>
                </a:solidFill>
                <a:latin typeface="Caveat Brush"/>
                <a:ea typeface="Caveat Brush"/>
                <a:cs typeface="Caveat Brush"/>
                <a:sym typeface="Caveat Brush"/>
              </a:rPr>
              <a:t>(Doesn’t work if someone else does it)</a:t>
            </a:r>
          </a:p>
          <a:p>
            <a:pPr algn="l">
              <a:lnSpc>
                <a:spcPts val="7752"/>
              </a:lnSpc>
            </a:pPr>
          </a:p>
          <a:p>
            <a:pPr algn="l">
              <a:lnSpc>
                <a:spcPts val="4110"/>
              </a:lnSpc>
            </a:pPr>
          </a:p>
          <a:p>
            <a:pPr algn="l">
              <a:lnSpc>
                <a:spcPts val="5258"/>
              </a:lnSpc>
            </a:pPr>
          </a:p>
          <a:p>
            <a:pPr algn="l">
              <a:lnSpc>
                <a:spcPts val="5258"/>
              </a:lnSpc>
            </a:pPr>
          </a:p>
          <a:p>
            <a:pPr algn="l">
              <a:lnSpc>
                <a:spcPts val="5429"/>
              </a:lnSpc>
            </a:pPr>
          </a:p>
          <a:p>
            <a:pPr algn="ctr">
              <a:lnSpc>
                <a:spcPts val="4577"/>
              </a:lnSpc>
              <a:spcBef>
                <a:spcPct val="0"/>
              </a:spcBef>
            </a:pPr>
          </a:p>
        </p:txBody>
      </p:sp>
      <p:sp>
        <p:nvSpPr>
          <p:cNvPr name="TextBox 12" id="12"/>
          <p:cNvSpPr txBox="true"/>
          <p:nvPr/>
        </p:nvSpPr>
        <p:spPr>
          <a:xfrm rot="71225">
            <a:off x="8581707" y="1468589"/>
            <a:ext cx="6180557" cy="1180220"/>
          </a:xfrm>
          <a:prstGeom prst="rect">
            <a:avLst/>
          </a:prstGeom>
        </p:spPr>
        <p:txBody>
          <a:bodyPr anchor="t" rtlCol="false" tIns="0" lIns="0" bIns="0" rIns="0">
            <a:spAutoFit/>
          </a:bodyPr>
          <a:lstStyle/>
          <a:p>
            <a:pPr algn="ctr">
              <a:lnSpc>
                <a:spcPts val="8882"/>
              </a:lnSpc>
            </a:pPr>
            <a:r>
              <a:rPr lang="en-US" sz="8882">
                <a:solidFill>
                  <a:srgbClr val="000000"/>
                </a:solidFill>
                <a:latin typeface="Caveat Brush"/>
                <a:ea typeface="Caveat Brush"/>
                <a:cs typeface="Caveat Brush"/>
                <a:sym typeface="Caveat Brush"/>
              </a:rPr>
              <a:t>TEMPERATURE</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4914" t="-9608" r="0" b="-30277"/>
            </a:stretch>
          </a:blipFill>
        </p:spPr>
      </p:sp>
      <p:sp>
        <p:nvSpPr>
          <p:cNvPr name="Freeform 3" id="3"/>
          <p:cNvSpPr/>
          <p:nvPr/>
        </p:nvSpPr>
        <p:spPr>
          <a:xfrm flipH="false" flipV="false" rot="511017">
            <a:off x="-2397612" y="9184727"/>
            <a:ext cx="7334298" cy="2480326"/>
          </a:xfrm>
          <a:custGeom>
            <a:avLst/>
            <a:gdLst/>
            <a:ahLst/>
            <a:cxnLst/>
            <a:rect r="r" b="b" t="t" l="l"/>
            <a:pathLst>
              <a:path h="2480326" w="7334298">
                <a:moveTo>
                  <a:pt x="0" y="0"/>
                </a:moveTo>
                <a:lnTo>
                  <a:pt x="7334298" y="0"/>
                </a:lnTo>
                <a:lnTo>
                  <a:pt x="7334298" y="2480326"/>
                </a:lnTo>
                <a:lnTo>
                  <a:pt x="0" y="248032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4" id="4"/>
          <p:cNvSpPr txBox="true"/>
          <p:nvPr/>
        </p:nvSpPr>
        <p:spPr>
          <a:xfrm rot="0">
            <a:off x="8789664" y="3429442"/>
            <a:ext cx="8948568" cy="6410681"/>
          </a:xfrm>
          <a:prstGeom prst="rect">
            <a:avLst/>
          </a:prstGeom>
        </p:spPr>
        <p:txBody>
          <a:bodyPr anchor="t" rtlCol="false" tIns="0" lIns="0" bIns="0" rIns="0">
            <a:spAutoFit/>
          </a:bodyPr>
          <a:lstStyle/>
          <a:p>
            <a:pPr algn="l" marL="742697" indent="-371348" lvl="1">
              <a:lnSpc>
                <a:spcPts val="4575"/>
              </a:lnSpc>
              <a:buFont typeface="Arial"/>
              <a:buChar char="•"/>
            </a:pPr>
            <a:r>
              <a:rPr lang="en-US" b="true" sz="3440">
                <a:solidFill>
                  <a:srgbClr val="FFFFFF"/>
                </a:solidFill>
                <a:latin typeface="Childos Arabic Semi-Bold"/>
                <a:ea typeface="Childos Arabic Semi-Bold"/>
                <a:cs typeface="Childos Arabic Semi-Bold"/>
                <a:sym typeface="Childos Arabic Semi-Bold"/>
              </a:rPr>
              <a:t>Suicide Attempts</a:t>
            </a:r>
          </a:p>
          <a:p>
            <a:pPr algn="l" marL="742697" indent="-371348" lvl="1">
              <a:lnSpc>
                <a:spcPts val="4575"/>
              </a:lnSpc>
              <a:buFont typeface="Arial"/>
              <a:buChar char="•"/>
            </a:pPr>
            <a:r>
              <a:rPr lang="en-US" b="true" sz="3440">
                <a:solidFill>
                  <a:srgbClr val="FFFFFF"/>
                </a:solidFill>
                <a:latin typeface="Childos Arabic Semi-Bold"/>
                <a:ea typeface="Childos Arabic Semi-Bold"/>
                <a:cs typeface="Childos Arabic Semi-Bold"/>
                <a:sym typeface="Childos Arabic Semi-Bold"/>
              </a:rPr>
              <a:t>Engaging in Self-Blame or Negative Self-Talk</a:t>
            </a:r>
          </a:p>
          <a:p>
            <a:pPr algn="l" marL="742697" indent="-371348" lvl="1">
              <a:lnSpc>
                <a:spcPts val="4575"/>
              </a:lnSpc>
              <a:buFont typeface="Arial"/>
              <a:buChar char="•"/>
            </a:pPr>
            <a:r>
              <a:rPr lang="en-US" b="true" sz="3440">
                <a:solidFill>
                  <a:srgbClr val="FFFFFF"/>
                </a:solidFill>
                <a:latin typeface="Childos Arabic Semi-Bold"/>
                <a:ea typeface="Childos Arabic Semi-Bold"/>
                <a:cs typeface="Childos Arabic Semi-Bold"/>
                <a:sym typeface="Childos Arabic Semi-Bold"/>
              </a:rPr>
              <a:t>Dissociation (feeling disconnected from oneself)</a:t>
            </a:r>
          </a:p>
          <a:p>
            <a:pPr algn="l" marL="742697" indent="-371348" lvl="1">
              <a:lnSpc>
                <a:spcPts val="4575"/>
              </a:lnSpc>
              <a:buFont typeface="Arial"/>
              <a:buChar char="•"/>
            </a:pPr>
            <a:r>
              <a:rPr lang="en-US" b="true" sz="3440">
                <a:solidFill>
                  <a:srgbClr val="FFFFFF"/>
                </a:solidFill>
                <a:latin typeface="Childos Arabic Semi-Bold"/>
                <a:ea typeface="Childos Arabic Semi-Bold"/>
                <a:cs typeface="Childos Arabic Semi-Bold"/>
                <a:sym typeface="Childos Arabic Semi-Bold"/>
              </a:rPr>
              <a:t>Excessive Use of Technology (e.g., social media)</a:t>
            </a:r>
          </a:p>
          <a:p>
            <a:pPr algn="l" marL="742697" indent="-371348" lvl="1">
              <a:lnSpc>
                <a:spcPts val="4575"/>
              </a:lnSpc>
              <a:buFont typeface="Arial"/>
              <a:buChar char="•"/>
            </a:pPr>
            <a:r>
              <a:rPr lang="en-US" b="true" sz="3440">
                <a:solidFill>
                  <a:srgbClr val="FFFFFF"/>
                </a:solidFill>
                <a:latin typeface="Childos Arabic Semi-Bold"/>
                <a:ea typeface="Childos Arabic Semi-Bold"/>
                <a:cs typeface="Childos Arabic Semi-Bold"/>
                <a:sym typeface="Childos Arabic Semi-Bold"/>
              </a:rPr>
              <a:t>Avoidance of Medical or Health Care</a:t>
            </a:r>
          </a:p>
          <a:p>
            <a:pPr algn="l" marL="742697" indent="-371348" lvl="1">
              <a:lnSpc>
                <a:spcPts val="4575"/>
              </a:lnSpc>
              <a:buFont typeface="Arial"/>
              <a:buChar char="•"/>
            </a:pPr>
            <a:r>
              <a:rPr lang="en-US" b="true" sz="3440">
                <a:solidFill>
                  <a:srgbClr val="FFFFFF"/>
                </a:solidFill>
                <a:latin typeface="Childos Arabic Semi-Bold"/>
                <a:ea typeface="Childos Arabic Semi-Bold"/>
                <a:cs typeface="Childos Arabic Semi-Bold"/>
                <a:sym typeface="Childos Arabic Semi-Bold"/>
              </a:rPr>
              <a:t>Engaging in Aggressive Behavior</a:t>
            </a:r>
          </a:p>
          <a:p>
            <a:pPr algn="l" marL="742697" indent="-371348" lvl="1">
              <a:lnSpc>
                <a:spcPts val="4575"/>
              </a:lnSpc>
              <a:buFont typeface="Arial"/>
              <a:buChar char="•"/>
            </a:pPr>
            <a:r>
              <a:rPr lang="en-US" b="true" sz="3440">
                <a:solidFill>
                  <a:srgbClr val="FFFFFF"/>
                </a:solidFill>
                <a:latin typeface="Childos Arabic Semi-Bold"/>
                <a:ea typeface="Childos Arabic Semi-Bold"/>
                <a:cs typeface="Childos Arabic Semi-Bold"/>
                <a:sym typeface="Childos Arabic Semi-Bold"/>
              </a:rPr>
              <a:t>Excessive use of video games or binge-watching movies or TV</a:t>
            </a:r>
          </a:p>
          <a:p>
            <a:pPr algn="l">
              <a:lnSpc>
                <a:spcPts val="4575"/>
              </a:lnSpc>
            </a:pPr>
          </a:p>
        </p:txBody>
      </p:sp>
      <p:grpSp>
        <p:nvGrpSpPr>
          <p:cNvPr name="Group 5" id="5"/>
          <p:cNvGrpSpPr/>
          <p:nvPr/>
        </p:nvGrpSpPr>
        <p:grpSpPr>
          <a:xfrm rot="244145">
            <a:off x="6015004" y="-158519"/>
            <a:ext cx="6773719" cy="4021848"/>
            <a:chOff x="0" y="0"/>
            <a:chExt cx="9031625" cy="5362464"/>
          </a:xfrm>
        </p:grpSpPr>
        <p:sp>
          <p:nvSpPr>
            <p:cNvPr name="Freeform 6" id="6"/>
            <p:cNvSpPr/>
            <p:nvPr/>
          </p:nvSpPr>
          <p:spPr>
            <a:xfrm flipH="false" flipV="false" rot="-278853">
              <a:off x="245998" y="1831938"/>
              <a:ext cx="8670869" cy="3184477"/>
            </a:xfrm>
            <a:custGeom>
              <a:avLst/>
              <a:gdLst/>
              <a:ahLst/>
              <a:cxnLst/>
              <a:rect r="r" b="b" t="t" l="l"/>
              <a:pathLst>
                <a:path h="3184477" w="8670869">
                  <a:moveTo>
                    <a:pt x="0" y="0"/>
                  </a:moveTo>
                  <a:lnTo>
                    <a:pt x="8670869" y="0"/>
                  </a:lnTo>
                  <a:lnTo>
                    <a:pt x="8670869" y="3184477"/>
                  </a:lnTo>
                  <a:lnTo>
                    <a:pt x="0" y="3184477"/>
                  </a:lnTo>
                  <a:lnTo>
                    <a:pt x="0" y="0"/>
                  </a:lnTo>
                  <a:close/>
                </a:path>
              </a:pathLst>
            </a:custGeom>
            <a:blipFill>
              <a:blip r:embed="rId5"/>
              <a:stretch>
                <a:fillRect l="-33561" t="0" r="-39267" b="0"/>
              </a:stretch>
            </a:blipFill>
          </p:spPr>
        </p:sp>
        <p:sp>
          <p:nvSpPr>
            <p:cNvPr name="Freeform 7" id="7"/>
            <p:cNvSpPr/>
            <p:nvPr/>
          </p:nvSpPr>
          <p:spPr>
            <a:xfrm flipH="false" flipV="false" rot="10516286">
              <a:off x="116501" y="351973"/>
              <a:ext cx="8670869" cy="3184477"/>
            </a:xfrm>
            <a:custGeom>
              <a:avLst/>
              <a:gdLst/>
              <a:ahLst/>
              <a:cxnLst/>
              <a:rect r="r" b="b" t="t" l="l"/>
              <a:pathLst>
                <a:path h="3184477" w="8670869">
                  <a:moveTo>
                    <a:pt x="0" y="0"/>
                  </a:moveTo>
                  <a:lnTo>
                    <a:pt x="8670869" y="0"/>
                  </a:lnTo>
                  <a:lnTo>
                    <a:pt x="8670869" y="3184478"/>
                  </a:lnTo>
                  <a:lnTo>
                    <a:pt x="0" y="3184478"/>
                  </a:lnTo>
                  <a:lnTo>
                    <a:pt x="0" y="0"/>
                  </a:lnTo>
                  <a:close/>
                </a:path>
              </a:pathLst>
            </a:custGeom>
            <a:blipFill>
              <a:blip r:embed="rId5"/>
              <a:stretch>
                <a:fillRect l="-33561" t="0" r="-39267" b="0"/>
              </a:stretch>
            </a:blipFill>
          </p:spPr>
        </p:sp>
      </p:grpSp>
      <p:grpSp>
        <p:nvGrpSpPr>
          <p:cNvPr name="Group 8" id="8"/>
          <p:cNvGrpSpPr/>
          <p:nvPr/>
        </p:nvGrpSpPr>
        <p:grpSpPr>
          <a:xfrm rot="-365617">
            <a:off x="751564" y="125921"/>
            <a:ext cx="5828178" cy="3460440"/>
            <a:chOff x="0" y="0"/>
            <a:chExt cx="7770904" cy="4613920"/>
          </a:xfrm>
        </p:grpSpPr>
        <p:sp>
          <p:nvSpPr>
            <p:cNvPr name="Freeform 9" id="9"/>
            <p:cNvSpPr/>
            <p:nvPr/>
          </p:nvSpPr>
          <p:spPr>
            <a:xfrm flipH="false" flipV="false" rot="-278853">
              <a:off x="211659" y="1576218"/>
              <a:ext cx="7460506" cy="2739957"/>
            </a:xfrm>
            <a:custGeom>
              <a:avLst/>
              <a:gdLst/>
              <a:ahLst/>
              <a:cxnLst/>
              <a:rect r="r" b="b" t="t" l="l"/>
              <a:pathLst>
                <a:path h="2739957" w="7460506">
                  <a:moveTo>
                    <a:pt x="0" y="0"/>
                  </a:moveTo>
                  <a:lnTo>
                    <a:pt x="7460506" y="0"/>
                  </a:lnTo>
                  <a:lnTo>
                    <a:pt x="7460506" y="2739958"/>
                  </a:lnTo>
                  <a:lnTo>
                    <a:pt x="0" y="2739958"/>
                  </a:lnTo>
                  <a:lnTo>
                    <a:pt x="0" y="0"/>
                  </a:lnTo>
                  <a:close/>
                </a:path>
              </a:pathLst>
            </a:custGeom>
            <a:blipFill>
              <a:blip r:embed="rId6"/>
              <a:stretch>
                <a:fillRect l="-33561" t="0" r="-39267" b="0"/>
              </a:stretch>
            </a:blipFill>
          </p:spPr>
        </p:sp>
        <p:sp>
          <p:nvSpPr>
            <p:cNvPr name="Freeform 10" id="10"/>
            <p:cNvSpPr/>
            <p:nvPr/>
          </p:nvSpPr>
          <p:spPr>
            <a:xfrm flipH="false" flipV="false" rot="10516286">
              <a:off x="100238" y="302841"/>
              <a:ext cx="7460506" cy="2739957"/>
            </a:xfrm>
            <a:custGeom>
              <a:avLst/>
              <a:gdLst/>
              <a:ahLst/>
              <a:cxnLst/>
              <a:rect r="r" b="b" t="t" l="l"/>
              <a:pathLst>
                <a:path h="2739957" w="7460506">
                  <a:moveTo>
                    <a:pt x="0" y="0"/>
                  </a:moveTo>
                  <a:lnTo>
                    <a:pt x="7460506" y="0"/>
                  </a:lnTo>
                  <a:lnTo>
                    <a:pt x="7460506" y="2739958"/>
                  </a:lnTo>
                  <a:lnTo>
                    <a:pt x="0" y="2739958"/>
                  </a:lnTo>
                  <a:lnTo>
                    <a:pt x="0" y="0"/>
                  </a:lnTo>
                  <a:close/>
                </a:path>
              </a:pathLst>
            </a:custGeom>
            <a:blipFill>
              <a:blip r:embed="rId6"/>
              <a:stretch>
                <a:fillRect l="-33561" t="0" r="-39267" b="0"/>
              </a:stretch>
            </a:blipFill>
          </p:spPr>
        </p:sp>
      </p:grpSp>
      <p:sp>
        <p:nvSpPr>
          <p:cNvPr name="TextBox 11" id="11"/>
          <p:cNvSpPr txBox="true"/>
          <p:nvPr/>
        </p:nvSpPr>
        <p:spPr>
          <a:xfrm rot="-530888">
            <a:off x="-143697" y="1293676"/>
            <a:ext cx="7206815" cy="1434486"/>
          </a:xfrm>
          <a:prstGeom prst="rect">
            <a:avLst/>
          </a:prstGeom>
        </p:spPr>
        <p:txBody>
          <a:bodyPr anchor="t" rtlCol="false" tIns="0" lIns="0" bIns="0" rIns="0">
            <a:spAutoFit/>
          </a:bodyPr>
          <a:lstStyle/>
          <a:p>
            <a:pPr algn="ctr">
              <a:lnSpc>
                <a:spcPts val="10874"/>
              </a:lnSpc>
            </a:pPr>
            <a:r>
              <a:rPr lang="en-US" sz="10874">
                <a:solidFill>
                  <a:srgbClr val="FFFFFF"/>
                </a:solidFill>
                <a:latin typeface="Caveat Brush"/>
                <a:ea typeface="Caveat Brush"/>
                <a:cs typeface="Caveat Brush"/>
                <a:sym typeface="Caveat Brush"/>
              </a:rPr>
              <a:t>COPING</a:t>
            </a:r>
          </a:p>
        </p:txBody>
      </p:sp>
      <p:sp>
        <p:nvSpPr>
          <p:cNvPr name="Freeform 12" id="12"/>
          <p:cNvSpPr/>
          <p:nvPr/>
        </p:nvSpPr>
        <p:spPr>
          <a:xfrm flipH="false" flipV="false" rot="-7996034">
            <a:off x="412302" y="2247627"/>
            <a:ext cx="1714470" cy="1455741"/>
          </a:xfrm>
          <a:custGeom>
            <a:avLst/>
            <a:gdLst/>
            <a:ahLst/>
            <a:cxnLst/>
            <a:rect r="r" b="b" t="t" l="l"/>
            <a:pathLst>
              <a:path h="1455741" w="1714470">
                <a:moveTo>
                  <a:pt x="0" y="0"/>
                </a:moveTo>
                <a:lnTo>
                  <a:pt x="1714470" y="0"/>
                </a:lnTo>
                <a:lnTo>
                  <a:pt x="1714470" y="1455741"/>
                </a:lnTo>
                <a:lnTo>
                  <a:pt x="0" y="1455741"/>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13" id="13"/>
          <p:cNvGrpSpPr/>
          <p:nvPr/>
        </p:nvGrpSpPr>
        <p:grpSpPr>
          <a:xfrm rot="991503">
            <a:off x="12308704" y="157636"/>
            <a:ext cx="5828178" cy="3460440"/>
            <a:chOff x="0" y="0"/>
            <a:chExt cx="7770904" cy="4613920"/>
          </a:xfrm>
        </p:grpSpPr>
        <p:sp>
          <p:nvSpPr>
            <p:cNvPr name="Freeform 14" id="14"/>
            <p:cNvSpPr/>
            <p:nvPr/>
          </p:nvSpPr>
          <p:spPr>
            <a:xfrm flipH="false" flipV="false" rot="-278853">
              <a:off x="211659" y="1576218"/>
              <a:ext cx="7460506" cy="2739957"/>
            </a:xfrm>
            <a:custGeom>
              <a:avLst/>
              <a:gdLst/>
              <a:ahLst/>
              <a:cxnLst/>
              <a:rect r="r" b="b" t="t" l="l"/>
              <a:pathLst>
                <a:path h="2739957" w="7460506">
                  <a:moveTo>
                    <a:pt x="0" y="0"/>
                  </a:moveTo>
                  <a:lnTo>
                    <a:pt x="7460506" y="0"/>
                  </a:lnTo>
                  <a:lnTo>
                    <a:pt x="7460506" y="2739958"/>
                  </a:lnTo>
                  <a:lnTo>
                    <a:pt x="0" y="2739958"/>
                  </a:lnTo>
                  <a:lnTo>
                    <a:pt x="0" y="0"/>
                  </a:lnTo>
                  <a:close/>
                </a:path>
              </a:pathLst>
            </a:custGeom>
            <a:blipFill>
              <a:blip r:embed="rId6"/>
              <a:stretch>
                <a:fillRect l="-33561" t="0" r="-39267" b="0"/>
              </a:stretch>
            </a:blipFill>
          </p:spPr>
        </p:sp>
        <p:sp>
          <p:nvSpPr>
            <p:cNvPr name="Freeform 15" id="15"/>
            <p:cNvSpPr/>
            <p:nvPr/>
          </p:nvSpPr>
          <p:spPr>
            <a:xfrm flipH="false" flipV="false" rot="10516286">
              <a:off x="100238" y="302841"/>
              <a:ext cx="7460506" cy="2739957"/>
            </a:xfrm>
            <a:custGeom>
              <a:avLst/>
              <a:gdLst/>
              <a:ahLst/>
              <a:cxnLst/>
              <a:rect r="r" b="b" t="t" l="l"/>
              <a:pathLst>
                <a:path h="2739957" w="7460506">
                  <a:moveTo>
                    <a:pt x="0" y="0"/>
                  </a:moveTo>
                  <a:lnTo>
                    <a:pt x="7460506" y="0"/>
                  </a:lnTo>
                  <a:lnTo>
                    <a:pt x="7460506" y="2739958"/>
                  </a:lnTo>
                  <a:lnTo>
                    <a:pt x="0" y="2739958"/>
                  </a:lnTo>
                  <a:lnTo>
                    <a:pt x="0" y="0"/>
                  </a:lnTo>
                  <a:close/>
                </a:path>
              </a:pathLst>
            </a:custGeom>
            <a:blipFill>
              <a:blip r:embed="rId6"/>
              <a:stretch>
                <a:fillRect l="-33561" t="0" r="-39267" b="0"/>
              </a:stretch>
            </a:blipFill>
          </p:spPr>
        </p:sp>
      </p:grpSp>
      <p:sp>
        <p:nvSpPr>
          <p:cNvPr name="TextBox 16" id="16"/>
          <p:cNvSpPr txBox="true"/>
          <p:nvPr/>
        </p:nvSpPr>
        <p:spPr>
          <a:xfrm rot="701673">
            <a:off x="12372339" y="1362119"/>
            <a:ext cx="5666156" cy="1219365"/>
          </a:xfrm>
          <a:prstGeom prst="rect">
            <a:avLst/>
          </a:prstGeom>
        </p:spPr>
        <p:txBody>
          <a:bodyPr anchor="t" rtlCol="false" tIns="0" lIns="0" bIns="0" rIns="0">
            <a:spAutoFit/>
          </a:bodyPr>
          <a:lstStyle/>
          <a:p>
            <a:pPr algn="ctr">
              <a:lnSpc>
                <a:spcPts val="9151"/>
              </a:lnSpc>
            </a:pPr>
            <a:r>
              <a:rPr lang="en-US" sz="9151" spc="201">
                <a:solidFill>
                  <a:srgbClr val="000000"/>
                </a:solidFill>
                <a:latin typeface="Caveat Brush"/>
                <a:ea typeface="Caveat Brush"/>
                <a:cs typeface="Caveat Brush"/>
                <a:sym typeface="Caveat Brush"/>
              </a:rPr>
              <a:t>BEHAVIORS</a:t>
            </a:r>
          </a:p>
        </p:txBody>
      </p:sp>
      <p:sp>
        <p:nvSpPr>
          <p:cNvPr name="Freeform 17" id="17"/>
          <p:cNvSpPr/>
          <p:nvPr/>
        </p:nvSpPr>
        <p:spPr>
          <a:xfrm flipH="false" flipV="false" rot="5703282">
            <a:off x="5443144" y="1335902"/>
            <a:ext cx="1501870" cy="1275224"/>
          </a:xfrm>
          <a:custGeom>
            <a:avLst/>
            <a:gdLst/>
            <a:ahLst/>
            <a:cxnLst/>
            <a:rect r="r" b="b" t="t" l="l"/>
            <a:pathLst>
              <a:path h="1275224" w="1501870">
                <a:moveTo>
                  <a:pt x="0" y="0"/>
                </a:moveTo>
                <a:lnTo>
                  <a:pt x="1501870" y="0"/>
                </a:lnTo>
                <a:lnTo>
                  <a:pt x="1501870" y="1275224"/>
                </a:lnTo>
                <a:lnTo>
                  <a:pt x="0" y="127522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8" id="18"/>
          <p:cNvSpPr txBox="true"/>
          <p:nvPr/>
        </p:nvSpPr>
        <p:spPr>
          <a:xfrm rot="18520">
            <a:off x="6173746" y="1278579"/>
            <a:ext cx="6258139" cy="1345623"/>
          </a:xfrm>
          <a:prstGeom prst="rect">
            <a:avLst/>
          </a:prstGeom>
        </p:spPr>
        <p:txBody>
          <a:bodyPr anchor="t" rtlCol="false" tIns="0" lIns="0" bIns="0" rIns="0">
            <a:spAutoFit/>
          </a:bodyPr>
          <a:lstStyle/>
          <a:p>
            <a:pPr algn="ctr">
              <a:lnSpc>
                <a:spcPts val="10107"/>
              </a:lnSpc>
            </a:pPr>
            <a:r>
              <a:rPr lang="en-US" sz="10107" spc="222">
                <a:solidFill>
                  <a:srgbClr val="000000"/>
                </a:solidFill>
                <a:latin typeface="Caveat Brush"/>
                <a:ea typeface="Caveat Brush"/>
                <a:cs typeface="Caveat Brush"/>
                <a:sym typeface="Caveat Brush"/>
              </a:rPr>
              <a:t>PATTERNS</a:t>
            </a:r>
          </a:p>
        </p:txBody>
      </p:sp>
      <p:sp>
        <p:nvSpPr>
          <p:cNvPr name="TextBox 19" id="19"/>
          <p:cNvSpPr txBox="true"/>
          <p:nvPr/>
        </p:nvSpPr>
        <p:spPr>
          <a:xfrm rot="0">
            <a:off x="584361" y="3553114"/>
            <a:ext cx="8205303" cy="7317152"/>
          </a:xfrm>
          <a:prstGeom prst="rect">
            <a:avLst/>
          </a:prstGeom>
        </p:spPr>
        <p:txBody>
          <a:bodyPr anchor="t" rtlCol="false" tIns="0" lIns="0" bIns="0" rIns="0">
            <a:spAutoFit/>
          </a:bodyPr>
          <a:lstStyle/>
          <a:p>
            <a:pPr algn="l" marL="741802" indent="-370901" lvl="1">
              <a:lnSpc>
                <a:spcPts val="4569"/>
              </a:lnSpc>
              <a:buFont typeface="Arial"/>
              <a:buChar char="•"/>
            </a:pPr>
            <a:r>
              <a:rPr lang="en-US" b="true" sz="3435">
                <a:solidFill>
                  <a:srgbClr val="FFFFFF"/>
                </a:solidFill>
                <a:latin typeface="Childos Arabic Semi-Bold"/>
                <a:ea typeface="Childos Arabic Semi-Bold"/>
                <a:cs typeface="Childos Arabic Semi-Bold"/>
                <a:sym typeface="Childos Arabic Semi-Bold"/>
              </a:rPr>
              <a:t>Subst</a:t>
            </a:r>
            <a:r>
              <a:rPr lang="en-US" b="true" sz="3435">
                <a:solidFill>
                  <a:srgbClr val="FFFFFF"/>
                </a:solidFill>
                <a:latin typeface="Childos Arabic Semi-Bold"/>
                <a:ea typeface="Childos Arabic Semi-Bold"/>
                <a:cs typeface="Childos Arabic Semi-Bold"/>
                <a:sym typeface="Childos Arabic Semi-Bold"/>
              </a:rPr>
              <a:t>ance Use (alcohol, drugs)</a:t>
            </a:r>
          </a:p>
          <a:p>
            <a:pPr algn="l" marL="741802" indent="-370901" lvl="1">
              <a:lnSpc>
                <a:spcPts val="4569"/>
              </a:lnSpc>
              <a:buFont typeface="Arial"/>
              <a:buChar char="•"/>
            </a:pPr>
            <a:r>
              <a:rPr lang="en-US" b="true" sz="3435">
                <a:solidFill>
                  <a:srgbClr val="FFFFFF"/>
                </a:solidFill>
                <a:latin typeface="Childos Arabic Semi-Bold"/>
                <a:ea typeface="Childos Arabic Semi-Bold"/>
                <a:cs typeface="Childos Arabic Semi-Bold"/>
                <a:sym typeface="Childos Arabic Semi-Bold"/>
              </a:rPr>
              <a:t>Misuse of prescription medications</a:t>
            </a:r>
          </a:p>
          <a:p>
            <a:pPr algn="l" marL="741802" indent="-370901" lvl="1">
              <a:lnSpc>
                <a:spcPts val="4569"/>
              </a:lnSpc>
              <a:buFont typeface="Arial"/>
              <a:buChar char="•"/>
            </a:pPr>
            <a:r>
              <a:rPr lang="en-US" b="true" sz="3435">
                <a:solidFill>
                  <a:srgbClr val="FFFFFF"/>
                </a:solidFill>
                <a:latin typeface="Childos Arabic Semi-Bold"/>
                <a:ea typeface="Childos Arabic Semi-Bold"/>
                <a:cs typeface="Childos Arabic Semi-Bold"/>
                <a:sym typeface="Childos Arabic Semi-Bold"/>
              </a:rPr>
              <a:t>Self-harm (e.g., cutting, burning)</a:t>
            </a:r>
          </a:p>
          <a:p>
            <a:pPr algn="l" marL="741802" indent="-370901" lvl="1">
              <a:lnSpc>
                <a:spcPts val="4569"/>
              </a:lnSpc>
              <a:buFont typeface="Arial"/>
              <a:buChar char="•"/>
            </a:pPr>
            <a:r>
              <a:rPr lang="en-US" b="true" sz="3435">
                <a:solidFill>
                  <a:srgbClr val="FFFFFF"/>
                </a:solidFill>
                <a:latin typeface="Childos Arabic Semi-Bold"/>
                <a:ea typeface="Childos Arabic Semi-Bold"/>
                <a:cs typeface="Childos Arabic Semi-Bold"/>
                <a:sym typeface="Childos Arabic Semi-Bold"/>
              </a:rPr>
              <a:t>High </a:t>
            </a:r>
            <a:r>
              <a:rPr lang="en-US" b="true" sz="3435">
                <a:solidFill>
                  <a:srgbClr val="FFFFFF"/>
                </a:solidFill>
                <a:latin typeface="Childos Arabic Semi-Bold"/>
                <a:ea typeface="Childos Arabic Semi-Bold"/>
                <a:cs typeface="Childos Arabic Semi-Bold"/>
                <a:sym typeface="Childos Arabic Semi-Bold"/>
              </a:rPr>
              <a:t>Risk Sexual Behavior</a:t>
            </a:r>
          </a:p>
          <a:p>
            <a:pPr algn="l" marL="741802" indent="-370901" lvl="1">
              <a:lnSpc>
                <a:spcPts val="4569"/>
              </a:lnSpc>
              <a:buFont typeface="Arial"/>
              <a:buChar char="•"/>
            </a:pPr>
            <a:r>
              <a:rPr lang="en-US" b="true" sz="3435">
                <a:solidFill>
                  <a:srgbClr val="FFFFFF"/>
                </a:solidFill>
                <a:latin typeface="Childos Arabic Semi-Bold"/>
                <a:ea typeface="Childos Arabic Semi-Bold"/>
                <a:cs typeface="Childos Arabic Semi-Bold"/>
                <a:sym typeface="Childos Arabic Semi-Bold"/>
              </a:rPr>
              <a:t>I</a:t>
            </a:r>
            <a:r>
              <a:rPr lang="en-US" b="true" sz="3435">
                <a:solidFill>
                  <a:srgbClr val="FFFFFF"/>
                </a:solidFill>
                <a:latin typeface="Childos Arabic Semi-Bold"/>
                <a:ea typeface="Childos Arabic Semi-Bold"/>
                <a:cs typeface="Childos Arabic Semi-Bold"/>
                <a:sym typeface="Childos Arabic Semi-Bold"/>
              </a:rPr>
              <a:t>solation and Withdrawal from Others</a:t>
            </a:r>
          </a:p>
          <a:p>
            <a:pPr algn="l" marL="741802" indent="-370901" lvl="1">
              <a:lnSpc>
                <a:spcPts val="4569"/>
              </a:lnSpc>
              <a:buFont typeface="Arial"/>
              <a:buChar char="•"/>
            </a:pPr>
            <a:r>
              <a:rPr lang="en-US" b="true" sz="3435">
                <a:solidFill>
                  <a:srgbClr val="FFFFFF"/>
                </a:solidFill>
                <a:latin typeface="Childos Arabic Semi-Bold"/>
                <a:ea typeface="Childos Arabic Semi-Bold"/>
                <a:cs typeface="Childos Arabic Semi-Bold"/>
                <a:sym typeface="Childos Arabic Semi-Bold"/>
              </a:rPr>
              <a:t>Impulsive or Reckless Actions</a:t>
            </a:r>
          </a:p>
          <a:p>
            <a:pPr algn="l" marL="741802" indent="-370901" lvl="1">
              <a:lnSpc>
                <a:spcPts val="4569"/>
              </a:lnSpc>
              <a:buFont typeface="Arial"/>
              <a:buChar char="•"/>
            </a:pPr>
            <a:r>
              <a:rPr lang="en-US" b="true" sz="3435">
                <a:solidFill>
                  <a:srgbClr val="FFFFFF"/>
                </a:solidFill>
                <a:latin typeface="Childos Arabic Semi-Bold"/>
                <a:ea typeface="Childos Arabic Semi-Bold"/>
                <a:cs typeface="Childos Arabic Semi-Bold"/>
                <a:sym typeface="Childos Arabic Semi-Bold"/>
              </a:rPr>
              <a:t>Emotional Overeating or Undereating</a:t>
            </a:r>
          </a:p>
          <a:p>
            <a:pPr algn="l" marL="741802" indent="-370901" lvl="1">
              <a:lnSpc>
                <a:spcPts val="4569"/>
              </a:lnSpc>
              <a:buFont typeface="Arial"/>
              <a:buChar char="•"/>
            </a:pPr>
            <a:r>
              <a:rPr lang="en-US" b="true" sz="3435">
                <a:solidFill>
                  <a:srgbClr val="FFFFFF"/>
                </a:solidFill>
                <a:latin typeface="Childos Arabic Semi-Bold"/>
                <a:ea typeface="Childos Arabic Semi-Bold"/>
                <a:cs typeface="Childos Arabic Semi-Bold"/>
                <a:sym typeface="Childos Arabic Semi-Bold"/>
              </a:rPr>
              <a:t>Avoidance of Triggers or Stressors</a:t>
            </a:r>
          </a:p>
          <a:p>
            <a:pPr algn="l" marL="741802" indent="-370901" lvl="1">
              <a:lnSpc>
                <a:spcPts val="4569"/>
              </a:lnSpc>
              <a:buFont typeface="Arial"/>
              <a:buChar char="•"/>
            </a:pPr>
            <a:r>
              <a:rPr lang="en-US" b="true" sz="3435">
                <a:solidFill>
                  <a:srgbClr val="FFFFFF"/>
                </a:solidFill>
                <a:latin typeface="Childos Arabic Semi-Bold"/>
                <a:ea typeface="Childos Arabic Semi-Bold"/>
                <a:cs typeface="Childos Arabic Semi-Bold"/>
                <a:sym typeface="Childos Arabic Semi-Bold"/>
              </a:rPr>
              <a:t>O</a:t>
            </a:r>
            <a:r>
              <a:rPr lang="en-US" b="true" sz="3435">
                <a:solidFill>
                  <a:srgbClr val="FFFFFF"/>
                </a:solidFill>
                <a:latin typeface="Childos Arabic Semi-Bold"/>
                <a:ea typeface="Childos Arabic Semi-Bold"/>
                <a:cs typeface="Childos Arabic Semi-Bold"/>
                <a:sym typeface="Childos Arabic Semi-Bold"/>
              </a:rPr>
              <a:t>verworking or Perfectionism</a:t>
            </a:r>
          </a:p>
          <a:p>
            <a:pPr algn="l" marL="741802" indent="-370901" lvl="1">
              <a:lnSpc>
                <a:spcPts val="4569"/>
              </a:lnSpc>
              <a:buFont typeface="Arial"/>
              <a:buChar char="•"/>
            </a:pPr>
            <a:r>
              <a:rPr lang="en-US" b="true" sz="3435">
                <a:solidFill>
                  <a:srgbClr val="FFFFFF"/>
                </a:solidFill>
                <a:latin typeface="Childos Arabic Semi-Bold"/>
                <a:ea typeface="Childos Arabic Semi-Bold"/>
                <a:cs typeface="Childos Arabic Semi-Bold"/>
                <a:sym typeface="Childos Arabic Semi-Bold"/>
              </a:rPr>
              <a:t>Avoidance of Seeking Professional Help</a:t>
            </a:r>
          </a:p>
          <a:p>
            <a:pPr algn="l">
              <a:lnSpc>
                <a:spcPts val="4569"/>
              </a:lnSpc>
            </a:pPr>
          </a:p>
          <a:p>
            <a:pPr algn="l">
              <a:lnSpc>
                <a:spcPts val="7435"/>
              </a:lnSpc>
            </a:pP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4914" t="-9608" r="0" b="-30277"/>
            </a:stretch>
          </a:blipFill>
        </p:spPr>
      </p:sp>
      <p:grpSp>
        <p:nvGrpSpPr>
          <p:cNvPr name="Group 3" id="3"/>
          <p:cNvGrpSpPr/>
          <p:nvPr/>
        </p:nvGrpSpPr>
        <p:grpSpPr>
          <a:xfrm rot="0">
            <a:off x="9376270" y="4089972"/>
            <a:ext cx="8263649" cy="5417872"/>
            <a:chOff x="0" y="0"/>
            <a:chExt cx="11018199" cy="7223829"/>
          </a:xfrm>
        </p:grpSpPr>
        <p:sp>
          <p:nvSpPr>
            <p:cNvPr name="Freeform 4" id="4"/>
            <p:cNvSpPr/>
            <p:nvPr/>
          </p:nvSpPr>
          <p:spPr>
            <a:xfrm flipH="true" flipV="true" rot="0">
              <a:off x="0" y="336720"/>
              <a:ext cx="10753885" cy="6887109"/>
            </a:xfrm>
            <a:custGeom>
              <a:avLst/>
              <a:gdLst/>
              <a:ahLst/>
              <a:cxnLst/>
              <a:rect r="r" b="b" t="t" l="l"/>
              <a:pathLst>
                <a:path h="6887109" w="10753885">
                  <a:moveTo>
                    <a:pt x="10753885" y="6887109"/>
                  </a:moveTo>
                  <a:lnTo>
                    <a:pt x="0" y="6887109"/>
                  </a:lnTo>
                  <a:lnTo>
                    <a:pt x="0" y="0"/>
                  </a:lnTo>
                  <a:lnTo>
                    <a:pt x="10753885" y="0"/>
                  </a:lnTo>
                  <a:lnTo>
                    <a:pt x="10753885" y="6887109"/>
                  </a:lnTo>
                  <a:close/>
                </a:path>
              </a:pathLst>
            </a:custGeom>
            <a:blipFill>
              <a:blip r:embed="rId3">
                <a:extLst>
                  <a:ext uri="{96DAC541-7B7A-43D3-8B79-37D633B846F1}">
                    <asvg:svgBlip xmlns:asvg="http://schemas.microsoft.com/office/drawing/2016/SVG/main" r:embed="rId4"/>
                  </a:ext>
                </a:extLst>
              </a:blip>
              <a:stretch>
                <a:fillRect l="0" t="0" r="0" b="-27187"/>
              </a:stretch>
            </a:blipFill>
          </p:spPr>
        </p:sp>
        <p:sp>
          <p:nvSpPr>
            <p:cNvPr name="Freeform 5" id="5"/>
            <p:cNvSpPr/>
            <p:nvPr/>
          </p:nvSpPr>
          <p:spPr>
            <a:xfrm flipH="false" flipV="false" rot="0">
              <a:off x="0" y="0"/>
              <a:ext cx="11018199" cy="6330219"/>
            </a:xfrm>
            <a:custGeom>
              <a:avLst/>
              <a:gdLst/>
              <a:ahLst/>
              <a:cxnLst/>
              <a:rect r="r" b="b" t="t" l="l"/>
              <a:pathLst>
                <a:path h="6330219" w="11018199">
                  <a:moveTo>
                    <a:pt x="0" y="0"/>
                  </a:moveTo>
                  <a:lnTo>
                    <a:pt x="11018199" y="0"/>
                  </a:lnTo>
                  <a:lnTo>
                    <a:pt x="11018199" y="6330219"/>
                  </a:lnTo>
                  <a:lnTo>
                    <a:pt x="0" y="6330219"/>
                  </a:lnTo>
                  <a:lnTo>
                    <a:pt x="0" y="0"/>
                  </a:lnTo>
                  <a:close/>
                </a:path>
              </a:pathLst>
            </a:custGeom>
            <a:blipFill>
              <a:blip r:embed="rId3">
                <a:extLst>
                  <a:ext uri="{96DAC541-7B7A-43D3-8B79-37D633B846F1}">
                    <asvg:svgBlip xmlns:asvg="http://schemas.microsoft.com/office/drawing/2016/SVG/main" r:embed="rId4"/>
                  </a:ext>
                </a:extLst>
              </a:blip>
              <a:stretch>
                <a:fillRect l="0" t="0" r="0" b="-41777"/>
              </a:stretch>
            </a:blipFill>
          </p:spPr>
        </p:sp>
      </p:grpSp>
      <p:grpSp>
        <p:nvGrpSpPr>
          <p:cNvPr name="Group 6" id="6"/>
          <p:cNvGrpSpPr/>
          <p:nvPr/>
        </p:nvGrpSpPr>
        <p:grpSpPr>
          <a:xfrm rot="0">
            <a:off x="388497" y="3919782"/>
            <a:ext cx="8523234" cy="5588062"/>
            <a:chOff x="0" y="0"/>
            <a:chExt cx="11364311" cy="7450750"/>
          </a:xfrm>
        </p:grpSpPr>
        <p:sp>
          <p:nvSpPr>
            <p:cNvPr name="Freeform 7" id="7"/>
            <p:cNvSpPr/>
            <p:nvPr/>
          </p:nvSpPr>
          <p:spPr>
            <a:xfrm flipH="true" flipV="true" rot="0">
              <a:off x="0" y="347298"/>
              <a:ext cx="11091695" cy="7103452"/>
            </a:xfrm>
            <a:custGeom>
              <a:avLst/>
              <a:gdLst/>
              <a:ahLst/>
              <a:cxnLst/>
              <a:rect r="r" b="b" t="t" l="l"/>
              <a:pathLst>
                <a:path h="7103452" w="11091695">
                  <a:moveTo>
                    <a:pt x="11091695" y="7103452"/>
                  </a:moveTo>
                  <a:lnTo>
                    <a:pt x="0" y="7103452"/>
                  </a:lnTo>
                  <a:lnTo>
                    <a:pt x="0" y="0"/>
                  </a:lnTo>
                  <a:lnTo>
                    <a:pt x="11091695" y="0"/>
                  </a:lnTo>
                  <a:lnTo>
                    <a:pt x="11091695" y="7103452"/>
                  </a:lnTo>
                  <a:close/>
                </a:path>
              </a:pathLst>
            </a:custGeom>
            <a:blipFill>
              <a:blip r:embed="rId3">
                <a:extLst>
                  <a:ext uri="{96DAC541-7B7A-43D3-8B79-37D633B846F1}">
                    <asvg:svgBlip xmlns:asvg="http://schemas.microsoft.com/office/drawing/2016/SVG/main" r:embed="rId4"/>
                  </a:ext>
                </a:extLst>
              </a:blip>
              <a:stretch>
                <a:fillRect l="0" t="0" r="0" b="-27187"/>
              </a:stretch>
            </a:blipFill>
          </p:spPr>
        </p:sp>
        <p:sp>
          <p:nvSpPr>
            <p:cNvPr name="Freeform 8" id="8"/>
            <p:cNvSpPr/>
            <p:nvPr/>
          </p:nvSpPr>
          <p:spPr>
            <a:xfrm flipH="false" flipV="false" rot="0">
              <a:off x="0" y="0"/>
              <a:ext cx="11364311" cy="6529069"/>
            </a:xfrm>
            <a:custGeom>
              <a:avLst/>
              <a:gdLst/>
              <a:ahLst/>
              <a:cxnLst/>
              <a:rect r="r" b="b" t="t" l="l"/>
              <a:pathLst>
                <a:path h="6529069" w="11364311">
                  <a:moveTo>
                    <a:pt x="0" y="0"/>
                  </a:moveTo>
                  <a:lnTo>
                    <a:pt x="11364311" y="0"/>
                  </a:lnTo>
                  <a:lnTo>
                    <a:pt x="11364311" y="6529069"/>
                  </a:lnTo>
                  <a:lnTo>
                    <a:pt x="0" y="6529069"/>
                  </a:lnTo>
                  <a:lnTo>
                    <a:pt x="0" y="0"/>
                  </a:lnTo>
                  <a:close/>
                </a:path>
              </a:pathLst>
            </a:custGeom>
            <a:blipFill>
              <a:blip r:embed="rId3">
                <a:extLst>
                  <a:ext uri="{96DAC541-7B7A-43D3-8B79-37D633B846F1}">
                    <asvg:svgBlip xmlns:asvg="http://schemas.microsoft.com/office/drawing/2016/SVG/main" r:embed="rId4"/>
                  </a:ext>
                </a:extLst>
              </a:blip>
              <a:stretch>
                <a:fillRect l="0" t="0" r="0" b="-41777"/>
              </a:stretch>
            </a:blipFill>
          </p:spPr>
        </p:sp>
      </p:grpSp>
      <p:sp>
        <p:nvSpPr>
          <p:cNvPr name="TextBox 9" id="9"/>
          <p:cNvSpPr txBox="true"/>
          <p:nvPr/>
        </p:nvSpPr>
        <p:spPr>
          <a:xfrm rot="0">
            <a:off x="8991636" y="4680180"/>
            <a:ext cx="9032917" cy="3924390"/>
          </a:xfrm>
          <a:prstGeom prst="rect">
            <a:avLst/>
          </a:prstGeom>
        </p:spPr>
        <p:txBody>
          <a:bodyPr anchor="t" rtlCol="false" tIns="0" lIns="0" bIns="0" rIns="0">
            <a:spAutoFit/>
          </a:bodyPr>
          <a:lstStyle/>
          <a:p>
            <a:pPr algn="ctr">
              <a:lnSpc>
                <a:spcPts val="10495"/>
              </a:lnSpc>
            </a:pPr>
            <a:r>
              <a:rPr lang="en-US" sz="7496">
                <a:solidFill>
                  <a:srgbClr val="000000"/>
                </a:solidFill>
                <a:latin typeface="Caveat Brush"/>
                <a:ea typeface="Caveat Brush"/>
                <a:cs typeface="Caveat Brush"/>
                <a:sym typeface="Caveat Brush"/>
              </a:rPr>
              <a:t>WHEN YOU'RE </a:t>
            </a:r>
          </a:p>
          <a:p>
            <a:pPr algn="ctr">
              <a:lnSpc>
                <a:spcPts val="10495"/>
              </a:lnSpc>
            </a:pPr>
            <a:r>
              <a:rPr lang="en-US" sz="7496">
                <a:solidFill>
                  <a:srgbClr val="000000"/>
                </a:solidFill>
                <a:latin typeface="Caveat Brush"/>
                <a:ea typeface="Caveat Brush"/>
                <a:cs typeface="Caveat Brush"/>
                <a:sym typeface="Caveat Brush"/>
              </a:rPr>
              <a:t>FEELING </a:t>
            </a:r>
            <a:r>
              <a:rPr lang="en-US" sz="7496">
                <a:solidFill>
                  <a:srgbClr val="A378FF"/>
                </a:solidFill>
                <a:latin typeface="Caveat Brush"/>
                <a:ea typeface="Caveat Brush"/>
                <a:cs typeface="Caveat Brush"/>
                <a:sym typeface="Caveat Brush"/>
              </a:rPr>
              <a:t>SAFE </a:t>
            </a:r>
          </a:p>
          <a:p>
            <a:pPr algn="ctr">
              <a:lnSpc>
                <a:spcPts val="10495"/>
              </a:lnSpc>
              <a:spcBef>
                <a:spcPct val="0"/>
              </a:spcBef>
            </a:pPr>
            <a:r>
              <a:rPr lang="en-US" sz="7496">
                <a:solidFill>
                  <a:srgbClr val="A378FF"/>
                </a:solidFill>
                <a:latin typeface="Caveat Brush"/>
                <a:ea typeface="Caveat Brush"/>
                <a:cs typeface="Caveat Brush"/>
                <a:sym typeface="Caveat Brush"/>
              </a:rPr>
              <a:t>SECURE</a:t>
            </a:r>
            <a:r>
              <a:rPr lang="en-US" sz="7496">
                <a:solidFill>
                  <a:srgbClr val="000000"/>
                </a:solidFill>
                <a:latin typeface="Caveat Brush"/>
                <a:ea typeface="Caveat Brush"/>
                <a:cs typeface="Caveat Brush"/>
                <a:sym typeface="Caveat Brush"/>
              </a:rPr>
              <a:t> AND </a:t>
            </a:r>
            <a:r>
              <a:rPr lang="en-US" sz="7496">
                <a:solidFill>
                  <a:srgbClr val="A378FF"/>
                </a:solidFill>
                <a:latin typeface="Caveat Brush"/>
                <a:ea typeface="Caveat Brush"/>
                <a:cs typeface="Caveat Brush"/>
                <a:sym typeface="Caveat Brush"/>
              </a:rPr>
              <a:t>STABLE</a:t>
            </a:r>
          </a:p>
        </p:txBody>
      </p:sp>
      <p:grpSp>
        <p:nvGrpSpPr>
          <p:cNvPr name="Group 10" id="10"/>
          <p:cNvGrpSpPr/>
          <p:nvPr/>
        </p:nvGrpSpPr>
        <p:grpSpPr>
          <a:xfrm rot="244145">
            <a:off x="4141338" y="-628940"/>
            <a:ext cx="9184847" cy="5453438"/>
            <a:chOff x="0" y="0"/>
            <a:chExt cx="12246463" cy="7271251"/>
          </a:xfrm>
        </p:grpSpPr>
        <p:sp>
          <p:nvSpPr>
            <p:cNvPr name="Freeform 11" id="11"/>
            <p:cNvSpPr/>
            <p:nvPr/>
          </p:nvSpPr>
          <p:spPr>
            <a:xfrm flipH="false" flipV="false" rot="-278853">
              <a:off x="333562" y="2484023"/>
              <a:ext cx="11757294" cy="4318003"/>
            </a:xfrm>
            <a:custGeom>
              <a:avLst/>
              <a:gdLst/>
              <a:ahLst/>
              <a:cxnLst/>
              <a:rect r="r" b="b" t="t" l="l"/>
              <a:pathLst>
                <a:path h="4318003" w="11757294">
                  <a:moveTo>
                    <a:pt x="0" y="0"/>
                  </a:moveTo>
                  <a:lnTo>
                    <a:pt x="11757294" y="0"/>
                  </a:lnTo>
                  <a:lnTo>
                    <a:pt x="11757294" y="4318002"/>
                  </a:lnTo>
                  <a:lnTo>
                    <a:pt x="0" y="4318002"/>
                  </a:lnTo>
                  <a:lnTo>
                    <a:pt x="0" y="0"/>
                  </a:lnTo>
                  <a:close/>
                </a:path>
              </a:pathLst>
            </a:custGeom>
            <a:blipFill>
              <a:blip r:embed="rId5"/>
              <a:stretch>
                <a:fillRect l="-33561" t="0" r="-39267" b="0"/>
              </a:stretch>
            </a:blipFill>
          </p:spPr>
        </p:sp>
        <p:sp>
          <p:nvSpPr>
            <p:cNvPr name="Freeform 12" id="12"/>
            <p:cNvSpPr/>
            <p:nvPr/>
          </p:nvSpPr>
          <p:spPr>
            <a:xfrm flipH="false" flipV="false" rot="10516286">
              <a:off x="157969" y="477259"/>
              <a:ext cx="11757294" cy="4318003"/>
            </a:xfrm>
            <a:custGeom>
              <a:avLst/>
              <a:gdLst/>
              <a:ahLst/>
              <a:cxnLst/>
              <a:rect r="r" b="b" t="t" l="l"/>
              <a:pathLst>
                <a:path h="4318003" w="11757294">
                  <a:moveTo>
                    <a:pt x="0" y="0"/>
                  </a:moveTo>
                  <a:lnTo>
                    <a:pt x="11757295" y="0"/>
                  </a:lnTo>
                  <a:lnTo>
                    <a:pt x="11757295" y="4318003"/>
                  </a:lnTo>
                  <a:lnTo>
                    <a:pt x="0" y="4318003"/>
                  </a:lnTo>
                  <a:lnTo>
                    <a:pt x="0" y="0"/>
                  </a:lnTo>
                  <a:close/>
                </a:path>
              </a:pathLst>
            </a:custGeom>
            <a:blipFill>
              <a:blip r:embed="rId5"/>
              <a:stretch>
                <a:fillRect l="-33561" t="0" r="-39267" b="0"/>
              </a:stretch>
            </a:blipFill>
          </p:spPr>
        </p:sp>
      </p:grpSp>
      <p:sp>
        <p:nvSpPr>
          <p:cNvPr name="Freeform 13" id="13"/>
          <p:cNvSpPr/>
          <p:nvPr/>
        </p:nvSpPr>
        <p:spPr>
          <a:xfrm flipH="true" flipV="false" rot="-558183">
            <a:off x="14017971" y="520215"/>
            <a:ext cx="2745085" cy="3198722"/>
          </a:xfrm>
          <a:custGeom>
            <a:avLst/>
            <a:gdLst/>
            <a:ahLst/>
            <a:cxnLst/>
            <a:rect r="r" b="b" t="t" l="l"/>
            <a:pathLst>
              <a:path h="3198722" w="2745085">
                <a:moveTo>
                  <a:pt x="2745085" y="0"/>
                </a:moveTo>
                <a:lnTo>
                  <a:pt x="0" y="0"/>
                </a:lnTo>
                <a:lnTo>
                  <a:pt x="0" y="3198723"/>
                </a:lnTo>
                <a:lnTo>
                  <a:pt x="2745085" y="3198723"/>
                </a:lnTo>
                <a:lnTo>
                  <a:pt x="2745085"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4" id="14"/>
          <p:cNvSpPr txBox="true"/>
          <p:nvPr/>
        </p:nvSpPr>
        <p:spPr>
          <a:xfrm rot="0">
            <a:off x="602819" y="4843419"/>
            <a:ext cx="8094588" cy="3768103"/>
          </a:xfrm>
          <a:prstGeom prst="rect">
            <a:avLst/>
          </a:prstGeom>
        </p:spPr>
        <p:txBody>
          <a:bodyPr anchor="t" rtlCol="false" tIns="0" lIns="0" bIns="0" rIns="0">
            <a:spAutoFit/>
          </a:bodyPr>
          <a:lstStyle/>
          <a:p>
            <a:pPr algn="ctr">
              <a:lnSpc>
                <a:spcPts val="10059"/>
              </a:lnSpc>
            </a:pPr>
            <a:r>
              <a:rPr lang="en-US" sz="7185">
                <a:solidFill>
                  <a:srgbClr val="000000"/>
                </a:solidFill>
                <a:latin typeface="Caveat Brush"/>
                <a:ea typeface="Caveat Brush"/>
                <a:cs typeface="Caveat Brush"/>
                <a:sym typeface="Caveat Brush"/>
              </a:rPr>
              <a:t>NOT WHEN FEELING </a:t>
            </a:r>
          </a:p>
          <a:p>
            <a:pPr algn="ctr">
              <a:lnSpc>
                <a:spcPts val="10059"/>
              </a:lnSpc>
            </a:pPr>
            <a:r>
              <a:rPr lang="en-US" sz="7185">
                <a:solidFill>
                  <a:srgbClr val="000000"/>
                </a:solidFill>
                <a:latin typeface="Caveat Brush"/>
                <a:ea typeface="Caveat Brush"/>
                <a:cs typeface="Caveat Brush"/>
                <a:sym typeface="Caveat Brush"/>
              </a:rPr>
              <a:t> </a:t>
            </a:r>
            <a:r>
              <a:rPr lang="en-US" sz="7185">
                <a:solidFill>
                  <a:srgbClr val="A378FF"/>
                </a:solidFill>
                <a:latin typeface="Caveat Brush"/>
                <a:ea typeface="Caveat Brush"/>
                <a:cs typeface="Caveat Brush"/>
                <a:sym typeface="Caveat Brush"/>
              </a:rPr>
              <a:t>HOPELESS</a:t>
            </a:r>
            <a:r>
              <a:rPr lang="en-US" sz="7185">
                <a:solidFill>
                  <a:srgbClr val="000000"/>
                </a:solidFill>
                <a:latin typeface="Caveat Brush"/>
                <a:ea typeface="Caveat Brush"/>
                <a:cs typeface="Caveat Brush"/>
                <a:sym typeface="Caveat Brush"/>
              </a:rPr>
              <a:t>, </a:t>
            </a:r>
            <a:r>
              <a:rPr lang="en-US" sz="7185">
                <a:solidFill>
                  <a:srgbClr val="A378FF"/>
                </a:solidFill>
                <a:latin typeface="Caveat Brush"/>
                <a:ea typeface="Caveat Brush"/>
                <a:cs typeface="Caveat Brush"/>
                <a:sym typeface="Caveat Brush"/>
              </a:rPr>
              <a:t>HELPLESS</a:t>
            </a:r>
          </a:p>
          <a:p>
            <a:pPr algn="ctr">
              <a:lnSpc>
                <a:spcPts val="10059"/>
              </a:lnSpc>
              <a:spcBef>
                <a:spcPct val="0"/>
              </a:spcBef>
            </a:pPr>
            <a:r>
              <a:rPr lang="en-US" sz="7185">
                <a:solidFill>
                  <a:srgbClr val="000000"/>
                </a:solidFill>
                <a:latin typeface="Caveat Brush"/>
                <a:ea typeface="Caveat Brush"/>
                <a:cs typeface="Caveat Brush"/>
                <a:sym typeface="Caveat Brush"/>
              </a:rPr>
              <a:t> OR WANTING TO </a:t>
            </a:r>
            <a:r>
              <a:rPr lang="en-US" sz="7185">
                <a:solidFill>
                  <a:srgbClr val="A378FF"/>
                </a:solidFill>
                <a:latin typeface="Caveat Brush"/>
                <a:ea typeface="Caveat Brush"/>
                <a:cs typeface="Caveat Brush"/>
                <a:sym typeface="Caveat Brush"/>
              </a:rPr>
              <a:t>HARM</a:t>
            </a:r>
            <a:r>
              <a:rPr lang="en-US" sz="7185">
                <a:solidFill>
                  <a:srgbClr val="000000"/>
                </a:solidFill>
                <a:latin typeface="Caveat Brush"/>
                <a:ea typeface="Caveat Brush"/>
                <a:cs typeface="Caveat Brush"/>
                <a:sym typeface="Caveat Brush"/>
              </a:rPr>
              <a:t>  </a:t>
            </a:r>
          </a:p>
        </p:txBody>
      </p:sp>
      <p:sp>
        <p:nvSpPr>
          <p:cNvPr name="TextBox 15" id="15"/>
          <p:cNvSpPr txBox="true"/>
          <p:nvPr/>
        </p:nvSpPr>
        <p:spPr>
          <a:xfrm rot="0">
            <a:off x="5080065" y="759169"/>
            <a:ext cx="7663329" cy="2953445"/>
          </a:xfrm>
          <a:prstGeom prst="rect">
            <a:avLst/>
          </a:prstGeom>
        </p:spPr>
        <p:txBody>
          <a:bodyPr anchor="t" rtlCol="false" tIns="0" lIns="0" bIns="0" rIns="0">
            <a:spAutoFit/>
          </a:bodyPr>
          <a:lstStyle/>
          <a:p>
            <a:pPr algn="ctr">
              <a:lnSpc>
                <a:spcPts val="7571"/>
              </a:lnSpc>
            </a:pPr>
            <a:r>
              <a:rPr lang="en-US" sz="8702">
                <a:solidFill>
                  <a:srgbClr val="000000"/>
                </a:solidFill>
                <a:latin typeface="Caveat Brush"/>
                <a:ea typeface="Caveat Brush"/>
                <a:cs typeface="Caveat Brush"/>
                <a:sym typeface="Caveat Brush"/>
              </a:rPr>
              <a:t>When to Create</a:t>
            </a:r>
          </a:p>
          <a:p>
            <a:pPr algn="ctr">
              <a:lnSpc>
                <a:spcPts val="7571"/>
              </a:lnSpc>
            </a:pPr>
            <a:r>
              <a:rPr lang="en-US" sz="8702">
                <a:solidFill>
                  <a:srgbClr val="000000"/>
                </a:solidFill>
                <a:latin typeface="Caveat Brush"/>
                <a:ea typeface="Caveat Brush"/>
                <a:cs typeface="Caveat Brush"/>
                <a:sym typeface="Caveat Brush"/>
              </a:rPr>
              <a:t>A Crisis </a:t>
            </a:r>
          </a:p>
          <a:p>
            <a:pPr algn="ctr">
              <a:lnSpc>
                <a:spcPts val="7571"/>
              </a:lnSpc>
            </a:pPr>
            <a:r>
              <a:rPr lang="en-US" sz="8702">
                <a:solidFill>
                  <a:srgbClr val="000000"/>
                </a:solidFill>
                <a:latin typeface="Caveat Brush"/>
                <a:ea typeface="Caveat Brush"/>
                <a:cs typeface="Caveat Brush"/>
                <a:sym typeface="Caveat Brush"/>
              </a:rPr>
              <a:t>Prevention  Plan </a:t>
            </a:r>
          </a:p>
        </p:txBody>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4914" t="-9608" r="0" b="-30277"/>
            </a:stretch>
          </a:blipFill>
        </p:spPr>
      </p:sp>
      <p:grpSp>
        <p:nvGrpSpPr>
          <p:cNvPr name="Group 3" id="3"/>
          <p:cNvGrpSpPr/>
          <p:nvPr/>
        </p:nvGrpSpPr>
        <p:grpSpPr>
          <a:xfrm rot="343593">
            <a:off x="3532882" y="-548659"/>
            <a:ext cx="9860090" cy="5854359"/>
            <a:chOff x="0" y="0"/>
            <a:chExt cx="13146787" cy="7805812"/>
          </a:xfrm>
        </p:grpSpPr>
        <p:sp>
          <p:nvSpPr>
            <p:cNvPr name="Freeform 4" id="4"/>
            <p:cNvSpPr/>
            <p:nvPr/>
          </p:nvSpPr>
          <p:spPr>
            <a:xfrm flipH="false" flipV="false" rot="-278853">
              <a:off x="358084" y="2666641"/>
              <a:ext cx="12621656" cy="4635450"/>
            </a:xfrm>
            <a:custGeom>
              <a:avLst/>
              <a:gdLst/>
              <a:ahLst/>
              <a:cxnLst/>
              <a:rect r="r" b="b" t="t" l="l"/>
              <a:pathLst>
                <a:path h="4635450" w="12621656">
                  <a:moveTo>
                    <a:pt x="0" y="0"/>
                  </a:moveTo>
                  <a:lnTo>
                    <a:pt x="12621657" y="0"/>
                  </a:lnTo>
                  <a:lnTo>
                    <a:pt x="12621657" y="4635449"/>
                  </a:lnTo>
                  <a:lnTo>
                    <a:pt x="0" y="4635449"/>
                  </a:lnTo>
                  <a:lnTo>
                    <a:pt x="0" y="0"/>
                  </a:lnTo>
                  <a:close/>
                </a:path>
              </a:pathLst>
            </a:custGeom>
            <a:blipFill>
              <a:blip r:embed="rId3"/>
              <a:stretch>
                <a:fillRect l="-33561" t="0" r="-39267" b="0"/>
              </a:stretch>
            </a:blipFill>
          </p:spPr>
        </p:sp>
        <p:sp>
          <p:nvSpPr>
            <p:cNvPr name="Freeform 5" id="5"/>
            <p:cNvSpPr/>
            <p:nvPr/>
          </p:nvSpPr>
          <p:spPr>
            <a:xfrm flipH="false" flipV="false" rot="10516286">
              <a:off x="169583" y="512346"/>
              <a:ext cx="12621656" cy="4635450"/>
            </a:xfrm>
            <a:custGeom>
              <a:avLst/>
              <a:gdLst/>
              <a:ahLst/>
              <a:cxnLst/>
              <a:rect r="r" b="b" t="t" l="l"/>
              <a:pathLst>
                <a:path h="4635450" w="12621656">
                  <a:moveTo>
                    <a:pt x="0" y="0"/>
                  </a:moveTo>
                  <a:lnTo>
                    <a:pt x="12621656" y="0"/>
                  </a:lnTo>
                  <a:lnTo>
                    <a:pt x="12621656" y="4635450"/>
                  </a:lnTo>
                  <a:lnTo>
                    <a:pt x="0" y="4635450"/>
                  </a:lnTo>
                  <a:lnTo>
                    <a:pt x="0" y="0"/>
                  </a:lnTo>
                  <a:close/>
                </a:path>
              </a:pathLst>
            </a:custGeom>
            <a:blipFill>
              <a:blip r:embed="rId3"/>
              <a:stretch>
                <a:fillRect l="-33561" t="0" r="-39267" b="0"/>
              </a:stretch>
            </a:blipFill>
          </p:spPr>
        </p:sp>
      </p:grpSp>
      <p:sp>
        <p:nvSpPr>
          <p:cNvPr name="TextBox 6" id="6"/>
          <p:cNvSpPr txBox="true"/>
          <p:nvPr/>
        </p:nvSpPr>
        <p:spPr>
          <a:xfrm rot="178322">
            <a:off x="4374723" y="1233135"/>
            <a:ext cx="8158631" cy="2388942"/>
          </a:xfrm>
          <a:prstGeom prst="rect">
            <a:avLst/>
          </a:prstGeom>
        </p:spPr>
        <p:txBody>
          <a:bodyPr anchor="t" rtlCol="false" tIns="0" lIns="0" bIns="0" rIns="0">
            <a:spAutoFit/>
          </a:bodyPr>
          <a:lstStyle/>
          <a:p>
            <a:pPr algn="ctr">
              <a:lnSpc>
                <a:spcPts val="17927"/>
              </a:lnSpc>
            </a:pPr>
            <a:r>
              <a:rPr lang="en-US" sz="17927">
                <a:solidFill>
                  <a:srgbClr val="FFFFFF"/>
                </a:solidFill>
                <a:latin typeface="Caveat Brush"/>
                <a:ea typeface="Caveat Brush"/>
                <a:cs typeface="Caveat Brush"/>
                <a:sym typeface="Caveat Brush"/>
              </a:rPr>
              <a:t>H.O.P.E.</a:t>
            </a:r>
          </a:p>
        </p:txBody>
      </p:sp>
      <p:grpSp>
        <p:nvGrpSpPr>
          <p:cNvPr name="Group 7" id="7"/>
          <p:cNvGrpSpPr/>
          <p:nvPr/>
        </p:nvGrpSpPr>
        <p:grpSpPr>
          <a:xfrm rot="0">
            <a:off x="2335183" y="3022215"/>
            <a:ext cx="12860597" cy="7635889"/>
            <a:chOff x="0" y="0"/>
            <a:chExt cx="17147463" cy="10181186"/>
          </a:xfrm>
        </p:grpSpPr>
        <p:sp>
          <p:nvSpPr>
            <p:cNvPr name="Freeform 8" id="8"/>
            <p:cNvSpPr/>
            <p:nvPr/>
          </p:nvSpPr>
          <p:spPr>
            <a:xfrm flipH="false" flipV="false" rot="-278853">
              <a:off x="467052" y="3478121"/>
              <a:ext cx="16462531" cy="6046055"/>
            </a:xfrm>
            <a:custGeom>
              <a:avLst/>
              <a:gdLst/>
              <a:ahLst/>
              <a:cxnLst/>
              <a:rect r="r" b="b" t="t" l="l"/>
              <a:pathLst>
                <a:path h="6046055" w="16462531">
                  <a:moveTo>
                    <a:pt x="0" y="0"/>
                  </a:moveTo>
                  <a:lnTo>
                    <a:pt x="16462531" y="0"/>
                  </a:lnTo>
                  <a:lnTo>
                    <a:pt x="16462531" y="6046056"/>
                  </a:lnTo>
                  <a:lnTo>
                    <a:pt x="0" y="6046056"/>
                  </a:lnTo>
                  <a:lnTo>
                    <a:pt x="0" y="0"/>
                  </a:lnTo>
                  <a:close/>
                </a:path>
              </a:pathLst>
            </a:custGeom>
            <a:blipFill>
              <a:blip r:embed="rId4"/>
              <a:stretch>
                <a:fillRect l="-33561" t="0" r="-39267" b="0"/>
              </a:stretch>
            </a:blipFill>
          </p:spPr>
        </p:sp>
        <p:sp>
          <p:nvSpPr>
            <p:cNvPr name="Freeform 9" id="9"/>
            <p:cNvSpPr/>
            <p:nvPr/>
          </p:nvSpPr>
          <p:spPr>
            <a:xfrm flipH="false" flipV="false" rot="10516286">
              <a:off x="221188" y="668257"/>
              <a:ext cx="16462531" cy="6046055"/>
            </a:xfrm>
            <a:custGeom>
              <a:avLst/>
              <a:gdLst/>
              <a:ahLst/>
              <a:cxnLst/>
              <a:rect r="r" b="b" t="t" l="l"/>
              <a:pathLst>
                <a:path h="6046055" w="16462531">
                  <a:moveTo>
                    <a:pt x="0" y="0"/>
                  </a:moveTo>
                  <a:lnTo>
                    <a:pt x="16462531" y="0"/>
                  </a:lnTo>
                  <a:lnTo>
                    <a:pt x="16462531" y="6046056"/>
                  </a:lnTo>
                  <a:lnTo>
                    <a:pt x="0" y="6046056"/>
                  </a:lnTo>
                  <a:lnTo>
                    <a:pt x="0" y="0"/>
                  </a:lnTo>
                  <a:close/>
                </a:path>
              </a:pathLst>
            </a:custGeom>
            <a:blipFill>
              <a:blip r:embed="rId4"/>
              <a:stretch>
                <a:fillRect l="-33561" t="0" r="-39267" b="0"/>
              </a:stretch>
            </a:blipFill>
          </p:spPr>
        </p:sp>
      </p:grpSp>
      <p:sp>
        <p:nvSpPr>
          <p:cNvPr name="TextBox 10" id="10"/>
          <p:cNvSpPr txBox="true"/>
          <p:nvPr/>
        </p:nvSpPr>
        <p:spPr>
          <a:xfrm rot="-318260">
            <a:off x="2882131" y="4970369"/>
            <a:ext cx="11683103" cy="3929265"/>
          </a:xfrm>
          <a:prstGeom prst="rect">
            <a:avLst/>
          </a:prstGeom>
        </p:spPr>
        <p:txBody>
          <a:bodyPr anchor="t" rtlCol="false" tIns="0" lIns="0" bIns="0" rIns="0">
            <a:spAutoFit/>
          </a:bodyPr>
          <a:lstStyle/>
          <a:p>
            <a:pPr algn="ctr">
              <a:lnSpc>
                <a:spcPts val="10137"/>
              </a:lnSpc>
            </a:pPr>
            <a:r>
              <a:rPr lang="en-US" sz="10137" spc="516">
                <a:solidFill>
                  <a:srgbClr val="000000"/>
                </a:solidFill>
                <a:latin typeface="Caveat Brush"/>
                <a:ea typeface="Caveat Brush"/>
                <a:cs typeface="Caveat Brush"/>
                <a:sym typeface="Caveat Brush"/>
              </a:rPr>
              <a:t>HEALTHY OUTCOMES FROM PAINFUL EXPERIENCES</a:t>
            </a:r>
          </a:p>
        </p:txBody>
      </p:sp>
      <p:sp>
        <p:nvSpPr>
          <p:cNvPr name="Freeform 11" id="11"/>
          <p:cNvSpPr/>
          <p:nvPr/>
        </p:nvSpPr>
        <p:spPr>
          <a:xfrm flipH="true" flipV="false" rot="-586192">
            <a:off x="13810435" y="975441"/>
            <a:ext cx="3856808" cy="4494161"/>
          </a:xfrm>
          <a:custGeom>
            <a:avLst/>
            <a:gdLst/>
            <a:ahLst/>
            <a:cxnLst/>
            <a:rect r="r" b="b" t="t" l="l"/>
            <a:pathLst>
              <a:path h="4494161" w="3856808">
                <a:moveTo>
                  <a:pt x="3856807" y="0"/>
                </a:moveTo>
                <a:lnTo>
                  <a:pt x="0" y="0"/>
                </a:lnTo>
                <a:lnTo>
                  <a:pt x="0" y="4494161"/>
                </a:lnTo>
                <a:lnTo>
                  <a:pt x="3856807" y="4494161"/>
                </a:lnTo>
                <a:lnTo>
                  <a:pt x="3856807"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2" id="12"/>
          <p:cNvSpPr/>
          <p:nvPr/>
        </p:nvSpPr>
        <p:spPr>
          <a:xfrm flipH="false" flipV="false" rot="-586192">
            <a:off x="637314" y="7594072"/>
            <a:ext cx="1752904" cy="2042578"/>
          </a:xfrm>
          <a:custGeom>
            <a:avLst/>
            <a:gdLst/>
            <a:ahLst/>
            <a:cxnLst/>
            <a:rect r="r" b="b" t="t" l="l"/>
            <a:pathLst>
              <a:path h="2042578" w="1752904">
                <a:moveTo>
                  <a:pt x="0" y="0"/>
                </a:moveTo>
                <a:lnTo>
                  <a:pt x="1752904" y="0"/>
                </a:lnTo>
                <a:lnTo>
                  <a:pt x="1752904" y="2042578"/>
                </a:lnTo>
                <a:lnTo>
                  <a:pt x="0" y="204257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3" id="13"/>
          <p:cNvSpPr/>
          <p:nvPr/>
        </p:nvSpPr>
        <p:spPr>
          <a:xfrm flipH="true" flipV="true" rot="376900">
            <a:off x="601883" y="1119857"/>
            <a:ext cx="4182873" cy="2517329"/>
          </a:xfrm>
          <a:custGeom>
            <a:avLst/>
            <a:gdLst/>
            <a:ahLst/>
            <a:cxnLst/>
            <a:rect r="r" b="b" t="t" l="l"/>
            <a:pathLst>
              <a:path h="2517329" w="4182873">
                <a:moveTo>
                  <a:pt x="4182873" y="2517329"/>
                </a:moveTo>
                <a:lnTo>
                  <a:pt x="0" y="2517329"/>
                </a:lnTo>
                <a:lnTo>
                  <a:pt x="0" y="0"/>
                </a:lnTo>
                <a:lnTo>
                  <a:pt x="4182873" y="0"/>
                </a:lnTo>
                <a:lnTo>
                  <a:pt x="4182873" y="2517329"/>
                </a:lnTo>
                <a:close/>
              </a:path>
            </a:pathLst>
          </a:custGeom>
          <a:blipFill>
            <a:blip r:embed="rId7">
              <a:extLst>
                <a:ext uri="{96DAC541-7B7A-43D3-8B79-37D633B846F1}">
                  <asvg:svgBlip xmlns:asvg="http://schemas.microsoft.com/office/drawing/2016/SVG/main" r:embed="rId8"/>
                </a:ext>
              </a:extLst>
            </a:blip>
            <a:stretch>
              <a:fillRect l="0" t="0" r="0" b="0"/>
            </a:stretch>
          </a:blipFill>
        </p:spPr>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4914" t="-9608" r="0" b="-30277"/>
            </a:stretch>
          </a:blipFill>
        </p:spPr>
      </p:sp>
      <p:grpSp>
        <p:nvGrpSpPr>
          <p:cNvPr name="Group 3" id="3"/>
          <p:cNvGrpSpPr/>
          <p:nvPr/>
        </p:nvGrpSpPr>
        <p:grpSpPr>
          <a:xfrm rot="5400000">
            <a:off x="4705429" y="-3793173"/>
            <a:ext cx="9406991" cy="17758151"/>
            <a:chOff x="0" y="0"/>
            <a:chExt cx="12542655" cy="23677535"/>
          </a:xfrm>
        </p:grpSpPr>
        <p:sp>
          <p:nvSpPr>
            <p:cNvPr name="Freeform 4" id="4"/>
            <p:cNvSpPr/>
            <p:nvPr/>
          </p:nvSpPr>
          <p:spPr>
            <a:xfrm flipH="true" flipV="true" rot="0">
              <a:off x="408881" y="16240017"/>
              <a:ext cx="11613323" cy="7437518"/>
            </a:xfrm>
            <a:custGeom>
              <a:avLst/>
              <a:gdLst/>
              <a:ahLst/>
              <a:cxnLst/>
              <a:rect r="r" b="b" t="t" l="l"/>
              <a:pathLst>
                <a:path h="7437518" w="11613323">
                  <a:moveTo>
                    <a:pt x="11613323" y="7437518"/>
                  </a:moveTo>
                  <a:lnTo>
                    <a:pt x="0" y="7437518"/>
                  </a:lnTo>
                  <a:lnTo>
                    <a:pt x="0" y="0"/>
                  </a:lnTo>
                  <a:lnTo>
                    <a:pt x="11613323" y="0"/>
                  </a:lnTo>
                  <a:lnTo>
                    <a:pt x="11613323" y="7437518"/>
                  </a:lnTo>
                  <a:close/>
                </a:path>
              </a:pathLst>
            </a:custGeom>
            <a:blipFill>
              <a:blip r:embed="rId3">
                <a:extLst>
                  <a:ext uri="{96DAC541-7B7A-43D3-8B79-37D633B846F1}">
                    <asvg:svgBlip xmlns:asvg="http://schemas.microsoft.com/office/drawing/2016/SVG/main" r:embed="rId4"/>
                  </a:ext>
                </a:extLst>
              </a:blip>
              <a:stretch>
                <a:fillRect l="0" t="0" r="0" b="-27187"/>
              </a:stretch>
            </a:blipFill>
          </p:spPr>
        </p:sp>
        <p:sp>
          <p:nvSpPr>
            <p:cNvPr name="Freeform 5" id="5"/>
            <p:cNvSpPr/>
            <p:nvPr/>
          </p:nvSpPr>
          <p:spPr>
            <a:xfrm flipH="false" flipV="false" rot="0">
              <a:off x="408881" y="15876386"/>
              <a:ext cx="11898760" cy="6836123"/>
            </a:xfrm>
            <a:custGeom>
              <a:avLst/>
              <a:gdLst/>
              <a:ahLst/>
              <a:cxnLst/>
              <a:rect r="r" b="b" t="t" l="l"/>
              <a:pathLst>
                <a:path h="6836123" w="11898760">
                  <a:moveTo>
                    <a:pt x="0" y="0"/>
                  </a:moveTo>
                  <a:lnTo>
                    <a:pt x="11898761" y="0"/>
                  </a:lnTo>
                  <a:lnTo>
                    <a:pt x="11898761" y="6836123"/>
                  </a:lnTo>
                  <a:lnTo>
                    <a:pt x="0" y="6836123"/>
                  </a:lnTo>
                  <a:lnTo>
                    <a:pt x="0" y="0"/>
                  </a:lnTo>
                  <a:close/>
                </a:path>
              </a:pathLst>
            </a:custGeom>
            <a:blipFill>
              <a:blip r:embed="rId3">
                <a:extLst>
                  <a:ext uri="{96DAC541-7B7A-43D3-8B79-37D633B846F1}">
                    <asvg:svgBlip xmlns:asvg="http://schemas.microsoft.com/office/drawing/2016/SVG/main" r:embed="rId4"/>
                  </a:ext>
                </a:extLst>
              </a:blip>
              <a:stretch>
                <a:fillRect l="0" t="0" r="0" b="-41777"/>
              </a:stretch>
            </a:blipFill>
          </p:spPr>
        </p:sp>
        <p:sp>
          <p:nvSpPr>
            <p:cNvPr name="Freeform 6" id="6"/>
            <p:cNvSpPr/>
            <p:nvPr/>
          </p:nvSpPr>
          <p:spPr>
            <a:xfrm flipH="true" flipV="true" rot="-5400000">
              <a:off x="-2772277" y="3815846"/>
              <a:ext cx="18671853" cy="11958012"/>
            </a:xfrm>
            <a:custGeom>
              <a:avLst/>
              <a:gdLst/>
              <a:ahLst/>
              <a:cxnLst/>
              <a:rect r="r" b="b" t="t" l="l"/>
              <a:pathLst>
                <a:path h="11958012" w="18671853">
                  <a:moveTo>
                    <a:pt x="18671853" y="11958012"/>
                  </a:moveTo>
                  <a:lnTo>
                    <a:pt x="0" y="11958012"/>
                  </a:lnTo>
                  <a:lnTo>
                    <a:pt x="0" y="0"/>
                  </a:lnTo>
                  <a:lnTo>
                    <a:pt x="18671853" y="0"/>
                  </a:lnTo>
                  <a:lnTo>
                    <a:pt x="18671853" y="11958012"/>
                  </a:lnTo>
                  <a:close/>
                </a:path>
              </a:pathLst>
            </a:custGeom>
            <a:blipFill>
              <a:blip r:embed="rId3">
                <a:extLst>
                  <a:ext uri="{96DAC541-7B7A-43D3-8B79-37D633B846F1}">
                    <asvg:svgBlip xmlns:asvg="http://schemas.microsoft.com/office/drawing/2016/SVG/main" r:embed="rId4"/>
                  </a:ext>
                </a:extLst>
              </a:blip>
              <a:stretch>
                <a:fillRect l="0" t="0" r="0" b="-27187"/>
              </a:stretch>
            </a:blipFill>
          </p:spPr>
        </p:sp>
        <p:sp>
          <p:nvSpPr>
            <p:cNvPr name="Freeform 7" id="7"/>
            <p:cNvSpPr/>
            <p:nvPr/>
          </p:nvSpPr>
          <p:spPr>
            <a:xfrm flipH="false" flipV="false" rot="-5400000">
              <a:off x="-4069844" y="4069844"/>
              <a:ext cx="19130778" cy="10991090"/>
            </a:xfrm>
            <a:custGeom>
              <a:avLst/>
              <a:gdLst/>
              <a:ahLst/>
              <a:cxnLst/>
              <a:rect r="r" b="b" t="t" l="l"/>
              <a:pathLst>
                <a:path h="10991090" w="19130778">
                  <a:moveTo>
                    <a:pt x="0" y="0"/>
                  </a:moveTo>
                  <a:lnTo>
                    <a:pt x="19130778" y="0"/>
                  </a:lnTo>
                  <a:lnTo>
                    <a:pt x="19130778" y="10991090"/>
                  </a:lnTo>
                  <a:lnTo>
                    <a:pt x="0" y="10991090"/>
                  </a:lnTo>
                  <a:lnTo>
                    <a:pt x="0" y="0"/>
                  </a:lnTo>
                  <a:close/>
                </a:path>
              </a:pathLst>
            </a:custGeom>
            <a:blipFill>
              <a:blip r:embed="rId3">
                <a:extLst>
                  <a:ext uri="{96DAC541-7B7A-43D3-8B79-37D633B846F1}">
                    <asvg:svgBlip xmlns:asvg="http://schemas.microsoft.com/office/drawing/2016/SVG/main" r:embed="rId4"/>
                  </a:ext>
                </a:extLst>
              </a:blip>
              <a:stretch>
                <a:fillRect l="0" t="0" r="0" b="-41777"/>
              </a:stretch>
            </a:blipFill>
          </p:spPr>
        </p:sp>
      </p:grpSp>
      <p:sp>
        <p:nvSpPr>
          <p:cNvPr name="Freeform 8" id="8"/>
          <p:cNvSpPr/>
          <p:nvPr/>
        </p:nvSpPr>
        <p:spPr>
          <a:xfrm flipH="false" flipV="false" rot="0">
            <a:off x="776203" y="3390375"/>
            <a:ext cx="5313574" cy="5284591"/>
          </a:xfrm>
          <a:custGeom>
            <a:avLst/>
            <a:gdLst/>
            <a:ahLst/>
            <a:cxnLst/>
            <a:rect r="r" b="b" t="t" l="l"/>
            <a:pathLst>
              <a:path h="5284591" w="5313574">
                <a:moveTo>
                  <a:pt x="0" y="0"/>
                </a:moveTo>
                <a:lnTo>
                  <a:pt x="5313574" y="0"/>
                </a:lnTo>
                <a:lnTo>
                  <a:pt x="5313574" y="5284592"/>
                </a:lnTo>
                <a:lnTo>
                  <a:pt x="0" y="528459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6267267" y="3467168"/>
            <a:ext cx="5236361" cy="5207799"/>
          </a:xfrm>
          <a:custGeom>
            <a:avLst/>
            <a:gdLst/>
            <a:ahLst/>
            <a:cxnLst/>
            <a:rect r="r" b="b" t="t" l="l"/>
            <a:pathLst>
              <a:path h="5207799" w="5236361">
                <a:moveTo>
                  <a:pt x="0" y="0"/>
                </a:moveTo>
                <a:lnTo>
                  <a:pt x="5236361" y="0"/>
                </a:lnTo>
                <a:lnTo>
                  <a:pt x="5236361" y="5207799"/>
                </a:lnTo>
                <a:lnTo>
                  <a:pt x="0" y="520779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0" id="10"/>
          <p:cNvSpPr/>
          <p:nvPr/>
        </p:nvSpPr>
        <p:spPr>
          <a:xfrm flipH="false" flipV="false" rot="0">
            <a:off x="11751031" y="3390375"/>
            <a:ext cx="5383593" cy="5354228"/>
          </a:xfrm>
          <a:custGeom>
            <a:avLst/>
            <a:gdLst/>
            <a:ahLst/>
            <a:cxnLst/>
            <a:rect r="r" b="b" t="t" l="l"/>
            <a:pathLst>
              <a:path h="5354228" w="5383593">
                <a:moveTo>
                  <a:pt x="0" y="0"/>
                </a:moveTo>
                <a:lnTo>
                  <a:pt x="5383593" y="0"/>
                </a:lnTo>
                <a:lnTo>
                  <a:pt x="5383593" y="5354229"/>
                </a:lnTo>
                <a:lnTo>
                  <a:pt x="0" y="535422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1" id="11"/>
          <p:cNvSpPr txBox="true"/>
          <p:nvPr/>
        </p:nvSpPr>
        <p:spPr>
          <a:xfrm rot="0">
            <a:off x="1103095" y="3816545"/>
            <a:ext cx="4745072" cy="983625"/>
          </a:xfrm>
          <a:prstGeom prst="rect">
            <a:avLst/>
          </a:prstGeom>
        </p:spPr>
        <p:txBody>
          <a:bodyPr anchor="t" rtlCol="false" tIns="0" lIns="0" bIns="0" rIns="0">
            <a:spAutoFit/>
          </a:bodyPr>
          <a:lstStyle/>
          <a:p>
            <a:pPr algn="ctr">
              <a:lnSpc>
                <a:spcPts val="7474"/>
              </a:lnSpc>
            </a:pPr>
            <a:r>
              <a:rPr lang="en-US" sz="7474" spc="478">
                <a:solidFill>
                  <a:srgbClr val="000000"/>
                </a:solidFill>
                <a:latin typeface="Caveat Brush"/>
                <a:ea typeface="Caveat Brush"/>
                <a:cs typeface="Caveat Brush"/>
                <a:sym typeface="Caveat Brush"/>
              </a:rPr>
              <a:t>STRENGTH</a:t>
            </a:r>
          </a:p>
        </p:txBody>
      </p:sp>
      <p:sp>
        <p:nvSpPr>
          <p:cNvPr name="TextBox 12" id="12"/>
          <p:cNvSpPr txBox="true"/>
          <p:nvPr/>
        </p:nvSpPr>
        <p:spPr>
          <a:xfrm rot="0">
            <a:off x="1340010" y="4644968"/>
            <a:ext cx="4271242" cy="3833474"/>
          </a:xfrm>
          <a:prstGeom prst="rect">
            <a:avLst/>
          </a:prstGeom>
        </p:spPr>
        <p:txBody>
          <a:bodyPr anchor="t" rtlCol="false" tIns="0" lIns="0" bIns="0" rIns="0">
            <a:spAutoFit/>
          </a:bodyPr>
          <a:lstStyle/>
          <a:p>
            <a:pPr algn="ctr">
              <a:lnSpc>
                <a:spcPts val="4283"/>
              </a:lnSpc>
            </a:pPr>
            <a:r>
              <a:rPr lang="en-US" b="true" sz="3661">
                <a:solidFill>
                  <a:srgbClr val="000000"/>
                </a:solidFill>
                <a:latin typeface="Childos Arabic Semi-Bold"/>
                <a:ea typeface="Childos Arabic Semi-Bold"/>
                <a:cs typeface="Childos Arabic Semi-Bold"/>
                <a:sym typeface="Childos Arabic Semi-Bold"/>
              </a:rPr>
              <a:t>We can find a strength that emerges that we didn’t know we had. Adversity can reveal the resilience and fortitude we possess.  </a:t>
            </a:r>
          </a:p>
        </p:txBody>
      </p:sp>
      <p:sp>
        <p:nvSpPr>
          <p:cNvPr name="TextBox 13" id="13"/>
          <p:cNvSpPr txBox="true"/>
          <p:nvPr/>
        </p:nvSpPr>
        <p:spPr>
          <a:xfrm rot="0">
            <a:off x="12218449" y="4635443"/>
            <a:ext cx="4448757" cy="3381231"/>
          </a:xfrm>
          <a:prstGeom prst="rect">
            <a:avLst/>
          </a:prstGeom>
        </p:spPr>
        <p:txBody>
          <a:bodyPr anchor="t" rtlCol="false" tIns="0" lIns="0" bIns="0" rIns="0">
            <a:spAutoFit/>
          </a:bodyPr>
          <a:lstStyle/>
          <a:p>
            <a:pPr algn="ctr">
              <a:lnSpc>
                <a:spcPts val="4384"/>
              </a:lnSpc>
            </a:pPr>
            <a:r>
              <a:rPr lang="en-US" b="true" sz="3747">
                <a:solidFill>
                  <a:srgbClr val="000000"/>
                </a:solidFill>
                <a:latin typeface="Childos Arabic Semi-Bold"/>
                <a:ea typeface="Childos Arabic Semi-Bold"/>
                <a:cs typeface="Childos Arabic Semi-Bold"/>
                <a:sym typeface="Childos Arabic Semi-Bold"/>
              </a:rPr>
              <a:t>Our self-exploration and self-awareness  can help us discover our identity, values true passions, purpose and life goals.</a:t>
            </a:r>
          </a:p>
        </p:txBody>
      </p:sp>
      <p:sp>
        <p:nvSpPr>
          <p:cNvPr name="Freeform 14" id="14"/>
          <p:cNvSpPr/>
          <p:nvPr/>
        </p:nvSpPr>
        <p:spPr>
          <a:xfrm flipH="true" flipV="true" rot="797604">
            <a:off x="479127" y="998460"/>
            <a:ext cx="2918011" cy="1756112"/>
          </a:xfrm>
          <a:custGeom>
            <a:avLst/>
            <a:gdLst/>
            <a:ahLst/>
            <a:cxnLst/>
            <a:rect r="r" b="b" t="t" l="l"/>
            <a:pathLst>
              <a:path h="1756112" w="2918011">
                <a:moveTo>
                  <a:pt x="2918011" y="1756112"/>
                </a:moveTo>
                <a:lnTo>
                  <a:pt x="0" y="1756112"/>
                </a:lnTo>
                <a:lnTo>
                  <a:pt x="0" y="0"/>
                </a:lnTo>
                <a:lnTo>
                  <a:pt x="2918011" y="0"/>
                </a:lnTo>
                <a:lnTo>
                  <a:pt x="2918011" y="1756112"/>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5" id="15"/>
          <p:cNvSpPr/>
          <p:nvPr/>
        </p:nvSpPr>
        <p:spPr>
          <a:xfrm flipH="false" flipV="false" rot="-42357">
            <a:off x="3700542" y="340838"/>
            <a:ext cx="10219146" cy="3133816"/>
          </a:xfrm>
          <a:custGeom>
            <a:avLst/>
            <a:gdLst/>
            <a:ahLst/>
            <a:cxnLst/>
            <a:rect r="r" b="b" t="t" l="l"/>
            <a:pathLst>
              <a:path h="3133816" w="10219146">
                <a:moveTo>
                  <a:pt x="0" y="0"/>
                </a:moveTo>
                <a:lnTo>
                  <a:pt x="10219146" y="0"/>
                </a:lnTo>
                <a:lnTo>
                  <a:pt x="10219146" y="3133816"/>
                </a:lnTo>
                <a:lnTo>
                  <a:pt x="0" y="3133816"/>
                </a:lnTo>
                <a:lnTo>
                  <a:pt x="0" y="0"/>
                </a:lnTo>
                <a:close/>
              </a:path>
            </a:pathLst>
          </a:custGeom>
          <a:blipFill>
            <a:blip r:embed="rId9"/>
            <a:stretch>
              <a:fillRect l="-28585" t="-2003" r="-18617" b="0"/>
            </a:stretch>
          </a:blipFill>
        </p:spPr>
      </p:sp>
      <p:sp>
        <p:nvSpPr>
          <p:cNvPr name="Freeform 16" id="16"/>
          <p:cNvSpPr/>
          <p:nvPr/>
        </p:nvSpPr>
        <p:spPr>
          <a:xfrm flipH="false" flipV="false" rot="3002865">
            <a:off x="15380312" y="1141795"/>
            <a:ext cx="1967829" cy="1670866"/>
          </a:xfrm>
          <a:custGeom>
            <a:avLst/>
            <a:gdLst/>
            <a:ahLst/>
            <a:cxnLst/>
            <a:rect r="r" b="b" t="t" l="l"/>
            <a:pathLst>
              <a:path h="1670866" w="1967829">
                <a:moveTo>
                  <a:pt x="0" y="0"/>
                </a:moveTo>
                <a:lnTo>
                  <a:pt x="1967829" y="0"/>
                </a:lnTo>
                <a:lnTo>
                  <a:pt x="1967829" y="1670866"/>
                </a:lnTo>
                <a:lnTo>
                  <a:pt x="0" y="167086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7" id="17"/>
          <p:cNvSpPr txBox="true"/>
          <p:nvPr/>
        </p:nvSpPr>
        <p:spPr>
          <a:xfrm rot="0">
            <a:off x="6548264" y="3844432"/>
            <a:ext cx="4674368" cy="908800"/>
          </a:xfrm>
          <a:prstGeom prst="rect">
            <a:avLst/>
          </a:prstGeom>
        </p:spPr>
        <p:txBody>
          <a:bodyPr anchor="t" rtlCol="false" tIns="0" lIns="0" bIns="0" rIns="0">
            <a:spAutoFit/>
          </a:bodyPr>
          <a:lstStyle/>
          <a:p>
            <a:pPr algn="ctr">
              <a:lnSpc>
                <a:spcPts val="6851"/>
              </a:lnSpc>
            </a:pPr>
            <a:r>
              <a:rPr lang="en-US" sz="6851" spc="438">
                <a:solidFill>
                  <a:srgbClr val="000000"/>
                </a:solidFill>
                <a:latin typeface="Caveat Brush"/>
                <a:ea typeface="Caveat Brush"/>
                <a:cs typeface="Caveat Brush"/>
                <a:sym typeface="Caveat Brush"/>
              </a:rPr>
              <a:t>STRATEGIES</a:t>
            </a:r>
          </a:p>
        </p:txBody>
      </p:sp>
      <p:sp>
        <p:nvSpPr>
          <p:cNvPr name="TextBox 18" id="18"/>
          <p:cNvSpPr txBox="true"/>
          <p:nvPr/>
        </p:nvSpPr>
        <p:spPr>
          <a:xfrm rot="0">
            <a:off x="11922179" y="3851037"/>
            <a:ext cx="5041297" cy="861953"/>
          </a:xfrm>
          <a:prstGeom prst="rect">
            <a:avLst/>
          </a:prstGeom>
        </p:spPr>
        <p:txBody>
          <a:bodyPr anchor="t" rtlCol="false" tIns="0" lIns="0" bIns="0" rIns="0">
            <a:spAutoFit/>
          </a:bodyPr>
          <a:lstStyle/>
          <a:p>
            <a:pPr algn="ctr">
              <a:lnSpc>
                <a:spcPts val="6235"/>
              </a:lnSpc>
            </a:pPr>
            <a:r>
              <a:rPr lang="en-US" sz="6851" spc="438">
                <a:solidFill>
                  <a:srgbClr val="000000"/>
                </a:solidFill>
                <a:latin typeface="Caveat Brush"/>
                <a:ea typeface="Caveat Brush"/>
                <a:cs typeface="Caveat Brush"/>
                <a:sym typeface="Caveat Brush"/>
              </a:rPr>
              <a:t>SELF </a:t>
            </a:r>
          </a:p>
        </p:txBody>
      </p:sp>
      <p:sp>
        <p:nvSpPr>
          <p:cNvPr name="TextBox 19" id="19"/>
          <p:cNvSpPr txBox="true"/>
          <p:nvPr/>
        </p:nvSpPr>
        <p:spPr>
          <a:xfrm rot="0">
            <a:off x="6714840" y="4684415"/>
            <a:ext cx="4411129" cy="3865003"/>
          </a:xfrm>
          <a:prstGeom prst="rect">
            <a:avLst/>
          </a:prstGeom>
        </p:spPr>
        <p:txBody>
          <a:bodyPr anchor="t" rtlCol="false" tIns="0" lIns="0" bIns="0" rIns="0">
            <a:spAutoFit/>
          </a:bodyPr>
          <a:lstStyle/>
          <a:p>
            <a:pPr algn="ctr">
              <a:lnSpc>
                <a:spcPts val="4303"/>
              </a:lnSpc>
            </a:pPr>
            <a:r>
              <a:rPr lang="en-US" sz="3677" b="true">
                <a:solidFill>
                  <a:srgbClr val="000000"/>
                </a:solidFill>
                <a:latin typeface="Childos Arabic Bold"/>
                <a:ea typeface="Childos Arabic Bold"/>
                <a:cs typeface="Childos Arabic Bold"/>
                <a:sym typeface="Childos Arabic Bold"/>
              </a:rPr>
              <a:t>Challenges often compel us to explore healthier ways to navigate and manage adversity and learn new coping strategies.</a:t>
            </a:r>
          </a:p>
          <a:p>
            <a:pPr algn="ctr">
              <a:lnSpc>
                <a:spcPts val="4303"/>
              </a:lnSpc>
            </a:pPr>
          </a:p>
        </p:txBody>
      </p:sp>
      <p:sp>
        <p:nvSpPr>
          <p:cNvPr name="TextBox 20" id="20"/>
          <p:cNvSpPr txBox="true"/>
          <p:nvPr/>
        </p:nvSpPr>
        <p:spPr>
          <a:xfrm rot="0">
            <a:off x="3968444" y="1000248"/>
            <a:ext cx="9834008" cy="1143360"/>
          </a:xfrm>
          <a:prstGeom prst="rect">
            <a:avLst/>
          </a:prstGeom>
        </p:spPr>
        <p:txBody>
          <a:bodyPr anchor="t" rtlCol="false" tIns="0" lIns="0" bIns="0" rIns="0">
            <a:spAutoFit/>
          </a:bodyPr>
          <a:lstStyle/>
          <a:p>
            <a:pPr algn="ctr">
              <a:lnSpc>
                <a:spcPts val="8661"/>
              </a:lnSpc>
            </a:pPr>
            <a:r>
              <a:rPr lang="en-US" sz="8661" spc="554">
                <a:solidFill>
                  <a:srgbClr val="000000"/>
                </a:solidFill>
                <a:latin typeface="Caveat Brush"/>
                <a:ea typeface="Caveat Brush"/>
                <a:cs typeface="Caveat Brush"/>
                <a:sym typeface="Caveat Brush"/>
              </a:rPr>
              <a:t>SELF-EMPOWERMENT</a:t>
            </a:r>
          </a:p>
        </p:txBody>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4914" t="-9608" r="0" b="-30277"/>
            </a:stretch>
          </a:blipFill>
        </p:spPr>
      </p:sp>
      <p:grpSp>
        <p:nvGrpSpPr>
          <p:cNvPr name="Group 3" id="3"/>
          <p:cNvGrpSpPr/>
          <p:nvPr/>
        </p:nvGrpSpPr>
        <p:grpSpPr>
          <a:xfrm rot="0">
            <a:off x="2709627" y="2607356"/>
            <a:ext cx="12617948" cy="7491818"/>
            <a:chOff x="0" y="0"/>
            <a:chExt cx="16823931" cy="9989091"/>
          </a:xfrm>
        </p:grpSpPr>
        <p:sp>
          <p:nvSpPr>
            <p:cNvPr name="Freeform 4" id="4"/>
            <p:cNvSpPr/>
            <p:nvPr/>
          </p:nvSpPr>
          <p:spPr>
            <a:xfrm flipH="false" flipV="false" rot="-278853">
              <a:off x="458240" y="3412498"/>
              <a:ext cx="16151922" cy="5931981"/>
            </a:xfrm>
            <a:custGeom>
              <a:avLst/>
              <a:gdLst/>
              <a:ahLst/>
              <a:cxnLst/>
              <a:rect r="r" b="b" t="t" l="l"/>
              <a:pathLst>
                <a:path h="5931981" w="16151922">
                  <a:moveTo>
                    <a:pt x="0" y="0"/>
                  </a:moveTo>
                  <a:lnTo>
                    <a:pt x="16151922" y="0"/>
                  </a:lnTo>
                  <a:lnTo>
                    <a:pt x="16151922" y="5931980"/>
                  </a:lnTo>
                  <a:lnTo>
                    <a:pt x="0" y="5931980"/>
                  </a:lnTo>
                  <a:lnTo>
                    <a:pt x="0" y="0"/>
                  </a:lnTo>
                  <a:close/>
                </a:path>
              </a:pathLst>
            </a:custGeom>
            <a:blipFill>
              <a:blip r:embed="rId3"/>
              <a:stretch>
                <a:fillRect l="-33561" t="0" r="-39267" b="0"/>
              </a:stretch>
            </a:blipFill>
          </p:spPr>
        </p:sp>
        <p:sp>
          <p:nvSpPr>
            <p:cNvPr name="Freeform 5" id="5"/>
            <p:cNvSpPr/>
            <p:nvPr/>
          </p:nvSpPr>
          <p:spPr>
            <a:xfrm flipH="false" flipV="false" rot="10516286">
              <a:off x="217015" y="655649"/>
              <a:ext cx="16151922" cy="5931981"/>
            </a:xfrm>
            <a:custGeom>
              <a:avLst/>
              <a:gdLst/>
              <a:ahLst/>
              <a:cxnLst/>
              <a:rect r="r" b="b" t="t" l="l"/>
              <a:pathLst>
                <a:path h="5931981" w="16151922">
                  <a:moveTo>
                    <a:pt x="0" y="0"/>
                  </a:moveTo>
                  <a:lnTo>
                    <a:pt x="16151922" y="0"/>
                  </a:lnTo>
                  <a:lnTo>
                    <a:pt x="16151922" y="5931980"/>
                  </a:lnTo>
                  <a:lnTo>
                    <a:pt x="0" y="5931980"/>
                  </a:lnTo>
                  <a:lnTo>
                    <a:pt x="0" y="0"/>
                  </a:lnTo>
                  <a:close/>
                </a:path>
              </a:pathLst>
            </a:custGeom>
            <a:blipFill>
              <a:blip r:embed="rId3"/>
              <a:stretch>
                <a:fillRect l="-33561" t="0" r="-39267" b="0"/>
              </a:stretch>
            </a:blipFill>
          </p:spPr>
        </p:sp>
      </p:grpSp>
      <p:sp>
        <p:nvSpPr>
          <p:cNvPr name="Freeform 6" id="6"/>
          <p:cNvSpPr/>
          <p:nvPr/>
        </p:nvSpPr>
        <p:spPr>
          <a:xfrm flipH="true" flipV="true" rot="-4584688">
            <a:off x="11765856" y="5113224"/>
            <a:ext cx="2435925" cy="2068322"/>
          </a:xfrm>
          <a:custGeom>
            <a:avLst/>
            <a:gdLst/>
            <a:ahLst/>
            <a:cxnLst/>
            <a:rect r="r" b="b" t="t" l="l"/>
            <a:pathLst>
              <a:path h="2068322" w="2435925">
                <a:moveTo>
                  <a:pt x="2435925" y="2068322"/>
                </a:moveTo>
                <a:lnTo>
                  <a:pt x="0" y="2068322"/>
                </a:lnTo>
                <a:lnTo>
                  <a:pt x="0" y="0"/>
                </a:lnTo>
                <a:lnTo>
                  <a:pt x="2435925" y="0"/>
                </a:lnTo>
                <a:lnTo>
                  <a:pt x="2435925" y="2068322"/>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true" flipV="false" rot="-926172">
            <a:off x="13616507" y="413844"/>
            <a:ext cx="3079106" cy="3587942"/>
          </a:xfrm>
          <a:custGeom>
            <a:avLst/>
            <a:gdLst/>
            <a:ahLst/>
            <a:cxnLst/>
            <a:rect r="r" b="b" t="t" l="l"/>
            <a:pathLst>
              <a:path h="3587942" w="3079106">
                <a:moveTo>
                  <a:pt x="3079106" y="0"/>
                </a:moveTo>
                <a:lnTo>
                  <a:pt x="0" y="0"/>
                </a:lnTo>
                <a:lnTo>
                  <a:pt x="0" y="3587942"/>
                </a:lnTo>
                <a:lnTo>
                  <a:pt x="3079106" y="3587942"/>
                </a:lnTo>
                <a:lnTo>
                  <a:pt x="3079106"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8" id="8"/>
          <p:cNvGrpSpPr/>
          <p:nvPr/>
        </p:nvGrpSpPr>
        <p:grpSpPr>
          <a:xfrm rot="0">
            <a:off x="4035046" y="425601"/>
            <a:ext cx="8948773" cy="5313271"/>
            <a:chOff x="0" y="0"/>
            <a:chExt cx="11931697" cy="7084361"/>
          </a:xfrm>
        </p:grpSpPr>
        <p:sp>
          <p:nvSpPr>
            <p:cNvPr name="Freeform 9" id="9"/>
            <p:cNvSpPr/>
            <p:nvPr/>
          </p:nvSpPr>
          <p:spPr>
            <a:xfrm flipH="false" flipV="false" rot="-278853">
              <a:off x="324988" y="2420177"/>
              <a:ext cx="11455101" cy="4207019"/>
            </a:xfrm>
            <a:custGeom>
              <a:avLst/>
              <a:gdLst/>
              <a:ahLst/>
              <a:cxnLst/>
              <a:rect r="r" b="b" t="t" l="l"/>
              <a:pathLst>
                <a:path h="4207019" w="11455101">
                  <a:moveTo>
                    <a:pt x="0" y="0"/>
                  </a:moveTo>
                  <a:lnTo>
                    <a:pt x="11455102" y="0"/>
                  </a:lnTo>
                  <a:lnTo>
                    <a:pt x="11455102" y="4207018"/>
                  </a:lnTo>
                  <a:lnTo>
                    <a:pt x="0" y="4207018"/>
                  </a:lnTo>
                  <a:lnTo>
                    <a:pt x="0" y="0"/>
                  </a:lnTo>
                  <a:close/>
                </a:path>
              </a:pathLst>
            </a:custGeom>
            <a:blipFill>
              <a:blip r:embed="rId8"/>
              <a:stretch>
                <a:fillRect l="-33561" t="0" r="-39267" b="0"/>
              </a:stretch>
            </a:blipFill>
          </p:spPr>
        </p:sp>
        <p:sp>
          <p:nvSpPr>
            <p:cNvPr name="Freeform 10" id="10"/>
            <p:cNvSpPr/>
            <p:nvPr/>
          </p:nvSpPr>
          <p:spPr>
            <a:xfrm flipH="false" flipV="false" rot="10516286">
              <a:off x="153909" y="464993"/>
              <a:ext cx="11455101" cy="4207019"/>
            </a:xfrm>
            <a:custGeom>
              <a:avLst/>
              <a:gdLst/>
              <a:ahLst/>
              <a:cxnLst/>
              <a:rect r="r" b="b" t="t" l="l"/>
              <a:pathLst>
                <a:path h="4207019" w="11455101">
                  <a:moveTo>
                    <a:pt x="0" y="0"/>
                  </a:moveTo>
                  <a:lnTo>
                    <a:pt x="11455101" y="0"/>
                  </a:lnTo>
                  <a:lnTo>
                    <a:pt x="11455101" y="4207018"/>
                  </a:lnTo>
                  <a:lnTo>
                    <a:pt x="0" y="4207018"/>
                  </a:lnTo>
                  <a:lnTo>
                    <a:pt x="0" y="0"/>
                  </a:lnTo>
                  <a:close/>
                </a:path>
              </a:pathLst>
            </a:custGeom>
            <a:blipFill>
              <a:blip r:embed="rId8"/>
              <a:stretch>
                <a:fillRect l="-33561" t="0" r="-39267" b="0"/>
              </a:stretch>
            </a:blipFill>
          </p:spPr>
        </p:sp>
      </p:grpSp>
      <p:sp>
        <p:nvSpPr>
          <p:cNvPr name="Freeform 11" id="11"/>
          <p:cNvSpPr/>
          <p:nvPr/>
        </p:nvSpPr>
        <p:spPr>
          <a:xfrm flipH="true" flipV="true" rot="376900">
            <a:off x="632935" y="2077532"/>
            <a:ext cx="3896434" cy="2344945"/>
          </a:xfrm>
          <a:custGeom>
            <a:avLst/>
            <a:gdLst/>
            <a:ahLst/>
            <a:cxnLst/>
            <a:rect r="r" b="b" t="t" l="l"/>
            <a:pathLst>
              <a:path h="2344945" w="3896434">
                <a:moveTo>
                  <a:pt x="3896434" y="2344945"/>
                </a:moveTo>
                <a:lnTo>
                  <a:pt x="0" y="2344945"/>
                </a:lnTo>
                <a:lnTo>
                  <a:pt x="0" y="0"/>
                </a:lnTo>
                <a:lnTo>
                  <a:pt x="3896434" y="0"/>
                </a:lnTo>
                <a:lnTo>
                  <a:pt x="3896434" y="2344945"/>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2" id="12"/>
          <p:cNvSpPr txBox="true"/>
          <p:nvPr/>
        </p:nvSpPr>
        <p:spPr>
          <a:xfrm rot="-279585">
            <a:off x="3179496" y="5386078"/>
            <a:ext cx="11194181" cy="2565060"/>
          </a:xfrm>
          <a:prstGeom prst="rect">
            <a:avLst/>
          </a:prstGeom>
        </p:spPr>
        <p:txBody>
          <a:bodyPr anchor="t" rtlCol="false" tIns="0" lIns="0" bIns="0" rIns="0">
            <a:spAutoFit/>
          </a:bodyPr>
          <a:lstStyle/>
          <a:p>
            <a:pPr algn="ctr">
              <a:lnSpc>
                <a:spcPts val="19236"/>
              </a:lnSpc>
            </a:pPr>
            <a:r>
              <a:rPr lang="en-US" sz="19236">
                <a:solidFill>
                  <a:srgbClr val="FFFFFF"/>
                </a:solidFill>
                <a:latin typeface="Caveat Brush"/>
                <a:ea typeface="Caveat Brush"/>
                <a:cs typeface="Caveat Brush"/>
                <a:sym typeface="Caveat Brush"/>
              </a:rPr>
              <a:t> </a:t>
            </a:r>
            <a:r>
              <a:rPr lang="en-US" sz="19236">
                <a:solidFill>
                  <a:srgbClr val="EB04A3"/>
                </a:solidFill>
                <a:latin typeface="Caveat Brush"/>
                <a:ea typeface="Caveat Brush"/>
                <a:cs typeface="Caveat Brush"/>
                <a:sym typeface="Caveat Brush"/>
              </a:rPr>
              <a:t>YOU!</a:t>
            </a:r>
          </a:p>
        </p:txBody>
      </p:sp>
      <p:sp>
        <p:nvSpPr>
          <p:cNvPr name="Freeform 13" id="13"/>
          <p:cNvSpPr/>
          <p:nvPr/>
        </p:nvSpPr>
        <p:spPr>
          <a:xfrm flipH="false" flipV="false" rot="-4584688">
            <a:off x="4515465" y="5641999"/>
            <a:ext cx="2435925" cy="2068322"/>
          </a:xfrm>
          <a:custGeom>
            <a:avLst/>
            <a:gdLst/>
            <a:ahLst/>
            <a:cxnLst/>
            <a:rect r="r" b="b" t="t" l="l"/>
            <a:pathLst>
              <a:path h="2068322" w="2435925">
                <a:moveTo>
                  <a:pt x="0" y="0"/>
                </a:moveTo>
                <a:lnTo>
                  <a:pt x="2435924" y="0"/>
                </a:lnTo>
                <a:lnTo>
                  <a:pt x="2435924" y="2068322"/>
                </a:lnTo>
                <a:lnTo>
                  <a:pt x="0" y="206832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4" id="14"/>
          <p:cNvSpPr txBox="true"/>
          <p:nvPr/>
        </p:nvSpPr>
        <p:spPr>
          <a:xfrm rot="-279585">
            <a:off x="3987985" y="2144124"/>
            <a:ext cx="9573336" cy="2189512"/>
          </a:xfrm>
          <a:prstGeom prst="rect">
            <a:avLst/>
          </a:prstGeom>
        </p:spPr>
        <p:txBody>
          <a:bodyPr anchor="t" rtlCol="false" tIns="0" lIns="0" bIns="0" rIns="0">
            <a:spAutoFit/>
          </a:bodyPr>
          <a:lstStyle/>
          <a:p>
            <a:pPr algn="ctr">
              <a:lnSpc>
                <a:spcPts val="16451"/>
              </a:lnSpc>
            </a:pPr>
            <a:r>
              <a:rPr lang="en-US" sz="16451">
                <a:solidFill>
                  <a:srgbClr val="FFFFFF"/>
                </a:solidFill>
                <a:latin typeface="Caveat Brush"/>
                <a:ea typeface="Caveat Brush"/>
                <a:cs typeface="Caveat Brush"/>
                <a:sym typeface="Caveat Brush"/>
              </a:rPr>
              <a:t>THANK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DAFwEYOUBl0</dc:identifier>
  <dcterms:modified xsi:type="dcterms:W3CDTF">2011-08-01T06:04:30Z</dcterms:modified>
  <cp:revision>1</cp:revision>
  <dc:title>establishing safety averting crisis Proposal Presentation</dc:title>
</cp:coreProperties>
</file>