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81" r:id="rId1"/>
  </p:sldMasterIdLst>
  <p:notesMasterIdLst>
    <p:notesMasterId r:id="rId25"/>
  </p:notesMasterIdLst>
  <p:sldIdLst>
    <p:sldId id="256" r:id="rId2"/>
    <p:sldId id="278" r:id="rId3"/>
    <p:sldId id="257" r:id="rId4"/>
    <p:sldId id="258" r:id="rId5"/>
    <p:sldId id="259" r:id="rId6"/>
    <p:sldId id="260" r:id="rId7"/>
    <p:sldId id="261" r:id="rId8"/>
    <p:sldId id="262" r:id="rId9"/>
    <p:sldId id="263" r:id="rId10"/>
    <p:sldId id="271" r:id="rId11"/>
    <p:sldId id="264" r:id="rId12"/>
    <p:sldId id="272" r:id="rId13"/>
    <p:sldId id="265" r:id="rId14"/>
    <p:sldId id="276" r:id="rId15"/>
    <p:sldId id="274" r:id="rId16"/>
    <p:sldId id="275" r:id="rId17"/>
    <p:sldId id="277" r:id="rId18"/>
    <p:sldId id="266" r:id="rId19"/>
    <p:sldId id="267" r:id="rId20"/>
    <p:sldId id="268" r:id="rId21"/>
    <p:sldId id="273" r:id="rId22"/>
    <p:sldId id="269" r:id="rId23"/>
    <p:sldId id="270" r:id="rId24"/>
  </p:sldIdLst>
  <p:sldSz cx="9144000" cy="5143500" type="screen16x9"/>
  <p:notesSz cx="51435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92E974-EFA3-476E-8C7F-141A94248553}" v="19" dt="2025-12-10T17:49:05.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25" d="100"/>
          <a:sy n="125" d="100"/>
        </p:scale>
        <p:origin x="474"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3959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72D77-07CE-1D13-E83B-168BCE81C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2862E-EE61-37F6-E4FA-4086E3DA4F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50E7A-819D-2ADF-3CA5-74E53A6A4F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31E93A-F82D-D42A-9DDC-4D52972EDE46}"/>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818259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7199A-BF52-DEFF-712F-806089E40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4CC6C-EFE7-5511-4B9E-98842DA75F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E94DF-9B70-B159-BE23-F93939931C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4C5795-7A82-530E-1727-94FCF7920121}"/>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611862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35781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3142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277884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438869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13379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784153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147072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451838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929189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96978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486842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4198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61BEF0D-F0BB-DE4B-95CE-6DB70DBA9567}" type="datetimeFigureOut">
              <a:rPr lang="en-US" smtClean="0"/>
              <a:pPr/>
              <a:t>12/9/2025</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92817"/>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ext 0"/>
          <p:cNvSpPr/>
          <p:nvPr/>
        </p:nvSpPr>
        <p:spPr>
          <a:xfrm>
            <a:off x="999311" y="1030031"/>
            <a:ext cx="7145078" cy="1084520"/>
          </a:xfrm>
          <a:prstGeom prst="rect">
            <a:avLst/>
          </a:prstGeom>
          <a:noFill/>
          <a:ln/>
        </p:spPr>
        <p:txBody>
          <a:bodyPr wrap="square" lIns="0" tIns="0" rIns="0" bIns="0" rtlCol="0" anchor="t"/>
          <a:lstStyle/>
          <a:p>
            <a:pPr marL="0" indent="0" algn="ctr">
              <a:lnSpc>
                <a:spcPts val="4500"/>
              </a:lnSpc>
              <a:spcAft>
                <a:spcPts val="1500"/>
              </a:spcAft>
              <a:buNone/>
            </a:pPr>
            <a:r>
              <a:rPr lang="en-US" sz="5400" b="1" dirty="0">
                <a:solidFill>
                  <a:schemeClr val="accent1"/>
                </a:solidFill>
                <a:latin typeface="Georgia" pitchFamily="34" charset="0"/>
                <a:ea typeface="Georgia" pitchFamily="34" charset="-122"/>
                <a:cs typeface="Georgia" pitchFamily="34" charset="-120"/>
              </a:rPr>
              <a:t>L.I.F.E.G.U.A.R.D.</a:t>
            </a:r>
            <a:endParaRPr lang="en-US" sz="5400" dirty="0">
              <a:solidFill>
                <a:schemeClr val="accent1"/>
              </a:solidFill>
            </a:endParaRPr>
          </a:p>
        </p:txBody>
      </p:sp>
      <p:sp>
        <p:nvSpPr>
          <p:cNvPr id="3" name="Text 1"/>
          <p:cNvSpPr/>
          <p:nvPr/>
        </p:nvSpPr>
        <p:spPr>
          <a:xfrm>
            <a:off x="1805181" y="1716051"/>
            <a:ext cx="5533337" cy="342900"/>
          </a:xfrm>
          <a:prstGeom prst="rect">
            <a:avLst/>
          </a:prstGeom>
          <a:noFill/>
          <a:ln/>
        </p:spPr>
        <p:txBody>
          <a:bodyPr wrap="square" lIns="0" tIns="0" rIns="0" bIns="0" rtlCol="0" anchor="t"/>
          <a:lstStyle/>
          <a:p>
            <a:pPr marL="0" indent="0" algn="ctr">
              <a:lnSpc>
                <a:spcPts val="2700"/>
              </a:lnSpc>
              <a:spcAft>
                <a:spcPts val="1200"/>
              </a:spcAft>
              <a:buNone/>
            </a:pPr>
            <a:r>
              <a:rPr lang="en-US" sz="2800" dirty="0">
                <a:solidFill>
                  <a:schemeClr val="accent1"/>
                </a:solidFill>
                <a:latin typeface="Georgia" pitchFamily="34" charset="0"/>
                <a:ea typeface="Georgia" pitchFamily="34" charset="-122"/>
                <a:cs typeface="Georgia" pitchFamily="34" charset="-120"/>
              </a:rPr>
              <a:t>Self-Stabilization Protocol  </a:t>
            </a:r>
          </a:p>
          <a:p>
            <a:pPr marL="0" indent="0" algn="ctr">
              <a:lnSpc>
                <a:spcPts val="2700"/>
              </a:lnSpc>
              <a:spcAft>
                <a:spcPts val="1200"/>
              </a:spcAft>
              <a:buNone/>
            </a:pPr>
            <a:r>
              <a:rPr lang="en-US" sz="2800" dirty="0">
                <a:solidFill>
                  <a:schemeClr val="accent1"/>
                </a:solidFill>
                <a:latin typeface="Georgia" pitchFamily="34" charset="0"/>
              </a:rPr>
              <a:t>For Survivors of RAMCOA</a:t>
            </a:r>
            <a:endParaRPr lang="en-US" sz="2800" dirty="0">
              <a:solidFill>
                <a:schemeClr val="accent1"/>
              </a:solidFill>
            </a:endParaRPr>
          </a:p>
        </p:txBody>
      </p:sp>
      <p:sp>
        <p:nvSpPr>
          <p:cNvPr id="4" name="Text 2"/>
          <p:cNvSpPr/>
          <p:nvPr/>
        </p:nvSpPr>
        <p:spPr>
          <a:xfrm>
            <a:off x="1136897" y="2743200"/>
            <a:ext cx="7328229" cy="266700"/>
          </a:xfrm>
          <a:prstGeom prst="rect">
            <a:avLst/>
          </a:prstGeom>
          <a:noFill/>
          <a:ln/>
        </p:spPr>
        <p:txBody>
          <a:bodyPr wrap="square" lIns="0" tIns="0" rIns="0" bIns="0" rtlCol="0" anchor="t"/>
          <a:lstStyle/>
          <a:p>
            <a:pPr marL="0" indent="0" algn="ctr">
              <a:lnSpc>
                <a:spcPts val="2100"/>
              </a:lnSpc>
              <a:spcAft>
                <a:spcPts val="600"/>
              </a:spcAft>
              <a:buNone/>
            </a:pPr>
            <a:r>
              <a:rPr lang="en-US" sz="2800" dirty="0">
                <a:latin typeface="Calibri" pitchFamily="34" charset="0"/>
                <a:ea typeface="Calibri" pitchFamily="34" charset="-122"/>
                <a:cs typeface="Calibri" pitchFamily="34" charset="-120"/>
              </a:rPr>
              <a:t>Becoming Your Own Lifeguard or First Responder</a:t>
            </a:r>
          </a:p>
        </p:txBody>
      </p:sp>
      <p:sp>
        <p:nvSpPr>
          <p:cNvPr id="5" name="Text 3"/>
          <p:cNvSpPr/>
          <p:nvPr/>
        </p:nvSpPr>
        <p:spPr>
          <a:xfrm>
            <a:off x="2424223" y="3244215"/>
            <a:ext cx="4753048" cy="45719"/>
          </a:xfrm>
          <a:prstGeom prst="rect">
            <a:avLst/>
          </a:prstGeom>
          <a:solidFill>
            <a:schemeClr val="accent1"/>
          </a:solidFill>
          <a:ln/>
        </p:spPr>
        <p:txBody>
          <a:bodyPr wrap="square" rtlCol="0" anchor="ctr"/>
          <a:lstStyle/>
          <a:p>
            <a:pPr marL="0" indent="0">
              <a:buNone/>
            </a:pPr>
            <a:endParaRPr lang="en-US" dirty="0"/>
          </a:p>
        </p:txBody>
      </p:sp>
      <p:sp>
        <p:nvSpPr>
          <p:cNvPr id="6" name="Text 4"/>
          <p:cNvSpPr/>
          <p:nvPr/>
        </p:nvSpPr>
        <p:spPr>
          <a:xfrm>
            <a:off x="1136897" y="3390899"/>
            <a:ext cx="6871439" cy="266700"/>
          </a:xfrm>
          <a:prstGeom prst="rect">
            <a:avLst/>
          </a:prstGeom>
          <a:noFill/>
          <a:ln/>
        </p:spPr>
        <p:txBody>
          <a:bodyPr wrap="square" lIns="0" tIns="0" rIns="0" bIns="0" rtlCol="0" anchor="t"/>
          <a:lstStyle/>
          <a:p>
            <a:pPr algn="ctr">
              <a:lnSpc>
                <a:spcPts val="2100"/>
              </a:lnSpc>
            </a:pPr>
            <a:r>
              <a:rPr lang="en-US" sz="2400" dirty="0">
                <a:solidFill>
                  <a:srgbClr val="2C3E50"/>
                </a:solidFill>
                <a:latin typeface="Calibri" pitchFamily="34" charset="0"/>
                <a:ea typeface="Calibri" pitchFamily="34" charset="-122"/>
                <a:cs typeface="Calibri" pitchFamily="34" charset="-120"/>
              </a:rPr>
              <a:t>A comprehensive survivor-centered approach to recognizing distress and administering e</a:t>
            </a:r>
            <a:r>
              <a:rPr lang="en-US" sz="2400" dirty="0">
                <a:latin typeface="Calibri" pitchFamily="34" charset="0"/>
                <a:ea typeface="Calibri" pitchFamily="34" charset="-122"/>
                <a:cs typeface="Calibri" pitchFamily="34" charset="-120"/>
              </a:rPr>
              <a:t>motional CPR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F16B94-A8F8-964D-8B27-B36FCA877E1D}"/>
              </a:ext>
            </a:extLst>
          </p:cNvPr>
          <p:cNvSpPr txBox="1"/>
          <p:nvPr/>
        </p:nvSpPr>
        <p:spPr>
          <a:xfrm>
            <a:off x="822960" y="1245930"/>
            <a:ext cx="7932420" cy="2800767"/>
          </a:xfrm>
          <a:prstGeom prst="rect">
            <a:avLst/>
          </a:prstGeom>
          <a:noFill/>
        </p:spPr>
        <p:txBody>
          <a:bodyPr wrap="square">
            <a:spAutoFit/>
          </a:bodyPr>
          <a:lstStyle/>
          <a:p>
            <a:endParaRPr lang="en-US" b="1" dirty="0">
              <a:solidFill>
                <a:schemeClr val="accent1"/>
              </a:solidFill>
            </a:endParaRPr>
          </a:p>
          <a:p>
            <a:pPr algn="ctr"/>
            <a:r>
              <a:rPr lang="en-US" sz="3200" b="1" dirty="0">
                <a:solidFill>
                  <a:schemeClr val="accent1"/>
                </a:solidFill>
              </a:rPr>
              <a:t>Project J.U.S.T.I.C.E.</a:t>
            </a:r>
          </a:p>
          <a:p>
            <a:r>
              <a:rPr lang="en-US" b="1" dirty="0">
                <a:solidFill>
                  <a:schemeClr val="accent1"/>
                </a:solidFill>
              </a:rPr>
              <a:t>© 2025 Sharri Burggraaf. </a:t>
            </a:r>
            <a:br>
              <a:rPr lang="en-US" dirty="0">
                <a:solidFill>
                  <a:schemeClr val="accent1"/>
                </a:solidFill>
              </a:rPr>
            </a:br>
            <a:r>
              <a:rPr lang="en-US" dirty="0">
                <a:solidFill>
                  <a:schemeClr val="accent1"/>
                </a:solidFill>
              </a:rPr>
              <a:t>This material is provided for educational and informational purposes only and is not intended to diagnose, treat, or replace care from a licensed mental health or medical professional. Participation in this program is not a substitute for therapy, counseling, or crisis support. If you are in emotional distress or in danger of harming yourself or others, please seek immediate help from a qualified professional or emergency services.</a:t>
            </a:r>
          </a:p>
        </p:txBody>
      </p:sp>
    </p:spTree>
    <p:extLst>
      <p:ext uri="{BB962C8B-B14F-4D97-AF65-F5344CB8AC3E}">
        <p14:creationId xmlns:p14="http://schemas.microsoft.com/office/powerpoint/2010/main" val="35485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ext 0"/>
          <p:cNvSpPr/>
          <p:nvPr/>
        </p:nvSpPr>
        <p:spPr>
          <a:xfrm>
            <a:off x="1241700" y="536767"/>
            <a:ext cx="7758300" cy="381000"/>
          </a:xfrm>
          <a:prstGeom prst="rect">
            <a:avLst/>
          </a:prstGeom>
          <a:noFill/>
          <a:ln/>
        </p:spPr>
        <p:txBody>
          <a:bodyPr wrap="square" lIns="38100" tIns="0" rIns="0" bIns="0" rtlCol="0" anchor="t"/>
          <a:lstStyle/>
          <a:p>
            <a:pPr marL="0" indent="0" algn="l">
              <a:lnSpc>
                <a:spcPts val="3000"/>
              </a:lnSpc>
              <a:buNone/>
            </a:pPr>
            <a:r>
              <a:rPr lang="en-US" sz="4000" b="1" dirty="0">
                <a:solidFill>
                  <a:schemeClr val="accent1"/>
                </a:solidFill>
                <a:latin typeface="Georgia" pitchFamily="34" charset="0"/>
                <a:ea typeface="Georgia" pitchFamily="34" charset="-122"/>
                <a:cs typeface="Georgia" pitchFamily="34" charset="-120"/>
              </a:rPr>
              <a:t>The Lifeguard Metaphor</a:t>
            </a:r>
            <a:endParaRPr lang="en-US" sz="4000" dirty="0">
              <a:solidFill>
                <a:schemeClr val="accent1"/>
              </a:solidFill>
            </a:endParaRPr>
          </a:p>
        </p:txBody>
      </p:sp>
      <p:sp>
        <p:nvSpPr>
          <p:cNvPr id="3" name="Text 1"/>
          <p:cNvSpPr/>
          <p:nvPr/>
        </p:nvSpPr>
        <p:spPr>
          <a:xfrm>
            <a:off x="380999" y="1146367"/>
            <a:ext cx="8463197" cy="1764563"/>
          </a:xfrm>
          <a:prstGeom prst="roundRect">
            <a:avLst>
              <a:gd name="adj" fmla="val 6452"/>
            </a:avLst>
          </a:prstGeom>
          <a:solidFill>
            <a:srgbClr val="ECF0F1"/>
          </a:solidFill>
          <a:ln/>
        </p:spPr>
        <p:txBody>
          <a:bodyPr wrap="square" rtlCol="0" anchor="ctr"/>
          <a:lstStyle/>
          <a:p>
            <a:pPr marL="0" indent="0">
              <a:buNone/>
            </a:pPr>
            <a:endParaRPr lang="en-US" dirty="0"/>
          </a:p>
        </p:txBody>
      </p:sp>
      <p:sp>
        <p:nvSpPr>
          <p:cNvPr id="5" name="Text 3"/>
          <p:cNvSpPr/>
          <p:nvPr/>
        </p:nvSpPr>
        <p:spPr>
          <a:xfrm>
            <a:off x="737997" y="1330213"/>
            <a:ext cx="8025003" cy="800100"/>
          </a:xfrm>
          <a:prstGeom prst="rect">
            <a:avLst/>
          </a:prstGeom>
          <a:noFill/>
          <a:ln/>
        </p:spPr>
        <p:txBody>
          <a:bodyPr wrap="square" lIns="0" tIns="0" rIns="0" bIns="0" rtlCol="0" anchor="t"/>
          <a:lstStyle/>
          <a:p>
            <a:pPr marL="0" indent="0" algn="l">
              <a:lnSpc>
                <a:spcPts val="2100"/>
              </a:lnSpc>
              <a:buNone/>
            </a:pPr>
            <a:r>
              <a:rPr lang="en-US" sz="2400" dirty="0">
                <a:solidFill>
                  <a:schemeClr val="accent1"/>
                </a:solidFill>
                <a:latin typeface="Calibri" pitchFamily="34" charset="0"/>
                <a:ea typeface="Calibri" pitchFamily="34" charset="-122"/>
                <a:cs typeface="Calibri" pitchFamily="34" charset="-120"/>
              </a:rPr>
              <a:t>Like a </a:t>
            </a:r>
            <a:r>
              <a:rPr lang="en-US" sz="2400" b="1" dirty="0">
                <a:solidFill>
                  <a:schemeClr val="accent1"/>
                </a:solidFill>
                <a:latin typeface="Calibri" pitchFamily="34" charset="0"/>
                <a:ea typeface="Calibri" pitchFamily="34" charset="-122"/>
                <a:cs typeface="Calibri" pitchFamily="34" charset="-120"/>
              </a:rPr>
              <a:t>lifeguard </a:t>
            </a:r>
            <a:r>
              <a:rPr lang="en-US" sz="2400" dirty="0">
                <a:solidFill>
                  <a:schemeClr val="accent1"/>
                </a:solidFill>
                <a:latin typeface="Calibri" pitchFamily="34" charset="0"/>
                <a:ea typeface="Calibri" pitchFamily="34" charset="-122"/>
                <a:cs typeface="Calibri" pitchFamily="34" charset="-120"/>
              </a:rPr>
              <a:t>who</a:t>
            </a:r>
            <a:r>
              <a:rPr lang="en-US" sz="2400" b="1" dirty="0">
                <a:solidFill>
                  <a:schemeClr val="accent1"/>
                </a:solidFill>
                <a:latin typeface="Calibri" pitchFamily="34" charset="0"/>
                <a:ea typeface="Calibri" pitchFamily="34" charset="-122"/>
                <a:cs typeface="Calibri" pitchFamily="34" charset="-120"/>
              </a:rPr>
              <a:t> </a:t>
            </a:r>
            <a:r>
              <a:rPr lang="en-US" sz="2400" dirty="0">
                <a:solidFill>
                  <a:schemeClr val="accent1"/>
                </a:solidFill>
                <a:latin typeface="Calibri" pitchFamily="34" charset="0"/>
                <a:ea typeface="Calibri" pitchFamily="34" charset="-122"/>
                <a:cs typeface="Calibri" pitchFamily="34" charset="-120"/>
              </a:rPr>
              <a:t>recognizes when someone is </a:t>
            </a:r>
            <a:r>
              <a:rPr lang="en-US" sz="2400" b="1" dirty="0">
                <a:solidFill>
                  <a:schemeClr val="accent1"/>
                </a:solidFill>
                <a:latin typeface="Calibri" pitchFamily="34" charset="0"/>
                <a:ea typeface="Calibri" pitchFamily="34" charset="-122"/>
                <a:cs typeface="Calibri" pitchFamily="34" charset="-120"/>
              </a:rPr>
              <a:t>drowning</a:t>
            </a:r>
            <a:r>
              <a:rPr lang="en-US" sz="2400" dirty="0">
                <a:solidFill>
                  <a:schemeClr val="accent1"/>
                </a:solidFill>
                <a:latin typeface="Calibri" pitchFamily="34" charset="0"/>
                <a:ea typeface="Calibri" pitchFamily="34" charset="-122"/>
                <a:cs typeface="Calibri" pitchFamily="34" charset="-120"/>
              </a:rPr>
              <a:t> and provides immediate life-saving intervention, you can learn to recognize when trauma responses (fight/flight/freeze) and emotional dysregulation starts to pull you under and use stabilizing tools to guide yourself back to calm, safe waters. </a:t>
            </a:r>
            <a:endParaRPr lang="en-US" sz="2400" dirty="0">
              <a:solidFill>
                <a:schemeClr val="accent1"/>
              </a:solidFill>
            </a:endParaRPr>
          </a:p>
        </p:txBody>
      </p:sp>
      <p:sp>
        <p:nvSpPr>
          <p:cNvPr id="6" name="Text 4"/>
          <p:cNvSpPr/>
          <p:nvPr/>
        </p:nvSpPr>
        <p:spPr>
          <a:xfrm>
            <a:off x="380999" y="3105417"/>
            <a:ext cx="4095750" cy="1112341"/>
          </a:xfrm>
          <a:prstGeom prst="roundRect">
            <a:avLst>
              <a:gd name="adj" fmla="val 6850"/>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7" name="Text 5"/>
          <p:cNvSpPr/>
          <p:nvPr/>
        </p:nvSpPr>
        <p:spPr>
          <a:xfrm>
            <a:off x="1584960" y="3236342"/>
            <a:ext cx="2775585" cy="228600"/>
          </a:xfrm>
          <a:prstGeom prst="rect">
            <a:avLst/>
          </a:prstGeom>
          <a:noFill/>
          <a:ln/>
        </p:spPr>
        <p:txBody>
          <a:bodyPr wrap="square" lIns="0" tIns="0" rIns="0" bIns="0" rtlCol="0" anchor="t"/>
          <a:lstStyle/>
          <a:p>
            <a:pPr marL="0" indent="0" algn="l">
              <a:lnSpc>
                <a:spcPts val="1800"/>
              </a:lnSpc>
              <a:spcAft>
                <a:spcPts val="600"/>
              </a:spcAft>
              <a:buNone/>
            </a:pPr>
            <a:r>
              <a:rPr lang="en-US" sz="2400" b="1" dirty="0">
                <a:solidFill>
                  <a:schemeClr val="accent1"/>
                </a:solidFill>
                <a:latin typeface="Calibri" pitchFamily="34" charset="0"/>
                <a:ea typeface="Calibri" pitchFamily="34" charset="-122"/>
                <a:cs typeface="Calibri" pitchFamily="34" charset="-120"/>
              </a:rPr>
              <a:t>The</a:t>
            </a:r>
            <a:r>
              <a:rPr lang="en-US" sz="2800" b="1" dirty="0">
                <a:solidFill>
                  <a:schemeClr val="accent1"/>
                </a:solidFill>
                <a:latin typeface="Calibri" pitchFamily="34" charset="0"/>
                <a:ea typeface="Calibri" pitchFamily="34" charset="-122"/>
                <a:cs typeface="Calibri" pitchFamily="34" charset="-120"/>
              </a:rPr>
              <a:t> </a:t>
            </a:r>
            <a:r>
              <a:rPr lang="en-US" sz="2400" b="1" dirty="0">
                <a:solidFill>
                  <a:schemeClr val="accent1"/>
                </a:solidFill>
                <a:latin typeface="Calibri" pitchFamily="34" charset="0"/>
                <a:ea typeface="Calibri" pitchFamily="34" charset="-122"/>
                <a:cs typeface="Calibri" pitchFamily="34" charset="-120"/>
              </a:rPr>
              <a:t>Truth</a:t>
            </a:r>
            <a:endParaRPr lang="en-US" sz="2800" dirty="0">
              <a:solidFill>
                <a:schemeClr val="accent1"/>
              </a:solidFill>
            </a:endParaRPr>
          </a:p>
        </p:txBody>
      </p:sp>
      <p:sp>
        <p:nvSpPr>
          <p:cNvPr id="8" name="Text 6"/>
          <p:cNvSpPr/>
          <p:nvPr/>
        </p:nvSpPr>
        <p:spPr>
          <a:xfrm>
            <a:off x="581025" y="3464942"/>
            <a:ext cx="3789045" cy="426541"/>
          </a:xfrm>
          <a:prstGeom prst="rect">
            <a:avLst/>
          </a:prstGeom>
          <a:noFill/>
          <a:ln/>
        </p:spPr>
        <p:txBody>
          <a:bodyPr wrap="square" lIns="0" tIns="0" rIns="0" bIns="0" rtlCol="0" anchor="t"/>
          <a:lstStyle/>
          <a:p>
            <a:pPr marL="0" indent="0" algn="l">
              <a:lnSpc>
                <a:spcPts val="1680"/>
              </a:lnSpc>
              <a:buNone/>
            </a:pPr>
            <a:r>
              <a:rPr lang="en-US" sz="1600" b="1" dirty="0">
                <a:solidFill>
                  <a:srgbClr val="2C3E50"/>
                </a:solidFill>
                <a:latin typeface="Calibri" pitchFamily="34" charset="0"/>
                <a:ea typeface="Calibri" pitchFamily="34" charset="-122"/>
                <a:cs typeface="Calibri" pitchFamily="34" charset="-120"/>
              </a:rPr>
              <a:t>You are both the lifeguard AND the person needing rescue.</a:t>
            </a:r>
            <a:r>
              <a:rPr lang="en-US" sz="1600" dirty="0">
                <a:solidFill>
                  <a:srgbClr val="2C3E50"/>
                </a:solidFill>
                <a:latin typeface="Calibri" pitchFamily="34" charset="0"/>
                <a:ea typeface="Calibri" pitchFamily="34" charset="-122"/>
                <a:cs typeface="Calibri" pitchFamily="34" charset="-120"/>
              </a:rPr>
              <a:t> And you have more power than you realize.</a:t>
            </a:r>
            <a:endParaRPr lang="en-US" sz="1600" dirty="0"/>
          </a:p>
        </p:txBody>
      </p:sp>
      <p:sp>
        <p:nvSpPr>
          <p:cNvPr id="9" name="Text 7"/>
          <p:cNvSpPr/>
          <p:nvPr/>
        </p:nvSpPr>
        <p:spPr>
          <a:xfrm>
            <a:off x="4667250" y="3101429"/>
            <a:ext cx="4095750" cy="1112341"/>
          </a:xfrm>
          <a:prstGeom prst="roundRect">
            <a:avLst>
              <a:gd name="adj" fmla="val 6850"/>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10" name="Text 8"/>
          <p:cNvSpPr/>
          <p:nvPr/>
        </p:nvSpPr>
        <p:spPr>
          <a:xfrm>
            <a:off x="5480684" y="3244527"/>
            <a:ext cx="3789045" cy="228600"/>
          </a:xfrm>
          <a:prstGeom prst="rect">
            <a:avLst/>
          </a:prstGeom>
          <a:noFill/>
          <a:ln/>
        </p:spPr>
        <p:txBody>
          <a:bodyPr wrap="square" lIns="0" tIns="0" rIns="0" bIns="0" rtlCol="0" anchor="t"/>
          <a:lstStyle/>
          <a:p>
            <a:pPr>
              <a:lnSpc>
                <a:spcPts val="1800"/>
              </a:lnSpc>
              <a:spcAft>
                <a:spcPts val="600"/>
              </a:spcAft>
            </a:pPr>
            <a:r>
              <a:rPr lang="en-US" sz="2400" b="1" dirty="0">
                <a:solidFill>
                  <a:schemeClr val="accent1"/>
                </a:solidFill>
                <a:latin typeface="Calibri" pitchFamily="34" charset="0"/>
                <a:ea typeface="Calibri" pitchFamily="34" charset="-122"/>
                <a:cs typeface="Calibri" pitchFamily="34" charset="-120"/>
              </a:rPr>
              <a:t>Your</a:t>
            </a:r>
            <a:r>
              <a:rPr lang="en-US" sz="2800" b="1" dirty="0">
                <a:solidFill>
                  <a:schemeClr val="accent1"/>
                </a:solidFill>
                <a:latin typeface="Calibri" pitchFamily="34" charset="0"/>
                <a:ea typeface="Calibri" pitchFamily="34" charset="-122"/>
                <a:cs typeface="Calibri" pitchFamily="34" charset="-120"/>
              </a:rPr>
              <a:t> </a:t>
            </a:r>
            <a:r>
              <a:rPr lang="en-US" sz="2400" b="1" dirty="0">
                <a:solidFill>
                  <a:schemeClr val="accent1"/>
                </a:solidFill>
                <a:latin typeface="Calibri" pitchFamily="34" charset="0"/>
                <a:ea typeface="Calibri" pitchFamily="34" charset="-122"/>
                <a:cs typeface="Calibri" pitchFamily="34" charset="-120"/>
              </a:rPr>
              <a:t>Capabilities</a:t>
            </a:r>
            <a:endParaRPr lang="en-US" sz="2800" dirty="0">
              <a:solidFill>
                <a:schemeClr val="accent1"/>
              </a:solidFill>
            </a:endParaRPr>
          </a:p>
        </p:txBody>
      </p:sp>
      <p:sp>
        <p:nvSpPr>
          <p:cNvPr id="11" name="Text 9"/>
          <p:cNvSpPr/>
          <p:nvPr/>
        </p:nvSpPr>
        <p:spPr>
          <a:xfrm>
            <a:off x="4857750" y="3463468"/>
            <a:ext cx="3789045" cy="426541"/>
          </a:xfrm>
          <a:prstGeom prst="rect">
            <a:avLst/>
          </a:prstGeom>
          <a:noFill/>
          <a:ln/>
        </p:spPr>
        <p:txBody>
          <a:bodyPr wrap="square" lIns="0" tIns="0" rIns="0" bIns="0" rtlCol="0" anchor="t"/>
          <a:lstStyle/>
          <a:p>
            <a:pPr marL="0" indent="0" algn="l">
              <a:lnSpc>
                <a:spcPts val="1680"/>
              </a:lnSpc>
              <a:buNone/>
            </a:pPr>
            <a:r>
              <a:rPr lang="en-US" sz="1400" dirty="0">
                <a:solidFill>
                  <a:srgbClr val="2C3E50"/>
                </a:solidFill>
                <a:latin typeface="Calibri" pitchFamily="34" charset="0"/>
                <a:ea typeface="Calibri" pitchFamily="34" charset="-122"/>
                <a:cs typeface="Calibri" pitchFamily="34" charset="-120"/>
              </a:rPr>
              <a:t>Every time you use these skills, you're proving care you deserve, finding you can trust yourself, and that you're capable of creating your own safety.</a:t>
            </a:r>
            <a:endParaRPr lang="en-US" sz="1400" dirty="0"/>
          </a:p>
        </p:txBody>
      </p:sp>
      <p:sp>
        <p:nvSpPr>
          <p:cNvPr id="12" name="Text 10"/>
          <p:cNvSpPr/>
          <p:nvPr/>
        </p:nvSpPr>
        <p:spPr>
          <a:xfrm>
            <a:off x="260933" y="4552682"/>
            <a:ext cx="8549640" cy="152400"/>
          </a:xfrm>
          <a:prstGeom prst="rect">
            <a:avLst/>
          </a:prstGeom>
          <a:noFill/>
          <a:ln/>
        </p:spPr>
        <p:txBody>
          <a:bodyPr wrap="square" lIns="0" tIns="0" rIns="0" bIns="0" rtlCol="0" anchor="t"/>
          <a:lstStyle/>
          <a:p>
            <a:pPr marL="0" indent="0" algn="ctr">
              <a:lnSpc>
                <a:spcPts val="1200"/>
              </a:lnSpc>
              <a:buNone/>
            </a:pPr>
            <a:r>
              <a:rPr lang="en-US" sz="2400" dirty="0">
                <a:solidFill>
                  <a:schemeClr val="accent1">
                    <a:lumMod val="75000"/>
                  </a:schemeClr>
                </a:solidFill>
                <a:latin typeface="Calibri" pitchFamily="34" charset="0"/>
                <a:ea typeface="Calibri" pitchFamily="34" charset="-122"/>
                <a:cs typeface="Calibri" pitchFamily="34" charset="-120"/>
              </a:rPr>
              <a:t>You’ve got a Lighthouse to guide you to shore</a:t>
            </a:r>
            <a:endParaRPr lang="en-US" sz="2400" dirty="0">
              <a:solidFill>
                <a:schemeClr val="accent1">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ext 0"/>
          <p:cNvSpPr/>
          <p:nvPr/>
        </p:nvSpPr>
        <p:spPr>
          <a:xfrm>
            <a:off x="954530" y="62866"/>
            <a:ext cx="8572649" cy="381000"/>
          </a:xfrm>
          <a:prstGeom prst="rect">
            <a:avLst/>
          </a:prstGeom>
          <a:noFill/>
          <a:ln/>
        </p:spPr>
        <p:txBody>
          <a:bodyPr wrap="square" lIns="38100" tIns="0" rIns="0" bIns="0" rtlCol="0" anchor="t"/>
          <a:lstStyle/>
          <a:p>
            <a:pPr marL="0" indent="0" algn="l">
              <a:lnSpc>
                <a:spcPct val="150000"/>
              </a:lnSpc>
              <a:buNone/>
            </a:pPr>
            <a:r>
              <a:rPr lang="en-US" sz="4000" b="1" dirty="0">
                <a:solidFill>
                  <a:schemeClr val="accent1"/>
                </a:solidFill>
                <a:latin typeface="Georgia" pitchFamily="34" charset="0"/>
                <a:ea typeface="Georgia" pitchFamily="34" charset="-122"/>
                <a:cs typeface="Georgia" pitchFamily="34" charset="-120"/>
              </a:rPr>
              <a:t>LIFEVEST: Self-Regulation</a:t>
            </a:r>
            <a:endParaRPr lang="en-US" sz="4000" dirty="0">
              <a:solidFill>
                <a:schemeClr val="accent1"/>
              </a:solidFill>
            </a:endParaRPr>
          </a:p>
        </p:txBody>
      </p:sp>
      <p:pic>
        <p:nvPicPr>
          <p:cNvPr id="3" name="Image 0" descr="/tmp/rasterized-gradient-2a62d565.png"/>
          <p:cNvPicPr>
            <a:picLocks noChangeAspect="1"/>
          </p:cNvPicPr>
          <p:nvPr/>
        </p:nvPicPr>
        <p:blipFill>
          <a:blip r:embed="rId3">
            <a:duotone>
              <a:prstClr val="black"/>
              <a:schemeClr val="accent1">
                <a:tint val="45000"/>
                <a:satMod val="400000"/>
              </a:schemeClr>
            </a:duotone>
          </a:blip>
          <a:stretch>
            <a:fillRect/>
          </a:stretch>
        </p:blipFill>
        <p:spPr>
          <a:xfrm>
            <a:off x="381149" y="981278"/>
            <a:ext cx="8382000" cy="533400"/>
          </a:xfrm>
          <a:prstGeom prst="rect">
            <a:avLst/>
          </a:prstGeom>
          <a:ln>
            <a:noFill/>
          </a:ln>
          <a:effectLst>
            <a:glow rad="63500">
              <a:schemeClr val="accent6">
                <a:satMod val="175000"/>
                <a:alpha val="40000"/>
              </a:schemeClr>
            </a:glow>
            <a:outerShdw blurRad="292100" dist="139700" dir="2700000" algn="tl" rotWithShape="0">
              <a:srgbClr val="333333">
                <a:alpha val="65000"/>
              </a:srgbClr>
            </a:outerShdw>
          </a:effectLst>
        </p:spPr>
      </p:pic>
      <p:sp>
        <p:nvSpPr>
          <p:cNvPr id="4" name="Text 1"/>
          <p:cNvSpPr/>
          <p:nvPr/>
        </p:nvSpPr>
        <p:spPr>
          <a:xfrm>
            <a:off x="931929" y="1145858"/>
            <a:ext cx="7747651" cy="228600"/>
          </a:xfrm>
          <a:prstGeom prst="rect">
            <a:avLst/>
          </a:prstGeom>
          <a:noFill/>
          <a:ln/>
        </p:spPr>
        <p:txBody>
          <a:bodyPr wrap="square" lIns="0" tIns="0" rIns="0" bIns="0" rtlCol="0" anchor="t"/>
          <a:lstStyle/>
          <a:p>
            <a:pPr marL="0" indent="0" algn="l">
              <a:lnSpc>
                <a:spcPts val="1800"/>
              </a:lnSpc>
              <a:buNone/>
            </a:pPr>
            <a:r>
              <a:rPr lang="en-US" sz="2400" b="1" dirty="0">
                <a:solidFill>
                  <a:srgbClr val="FFFFFF"/>
                </a:solidFill>
                <a:latin typeface="Calibri" pitchFamily="34" charset="0"/>
                <a:ea typeface="Calibri" pitchFamily="34" charset="-122"/>
                <a:cs typeface="Calibri" pitchFamily="34" charset="-120"/>
              </a:rPr>
              <a:t>Wear Your Vest While Rescuing Yourself from Overwhelm </a:t>
            </a:r>
            <a:endParaRPr lang="en-US" sz="2400" dirty="0"/>
          </a:p>
        </p:txBody>
      </p:sp>
      <p:sp>
        <p:nvSpPr>
          <p:cNvPr id="5" name="Text 2"/>
          <p:cNvSpPr/>
          <p:nvPr/>
        </p:nvSpPr>
        <p:spPr>
          <a:xfrm>
            <a:off x="381000" y="2219325"/>
            <a:ext cx="2730550" cy="704850"/>
          </a:xfrm>
          <a:prstGeom prst="roundRect">
            <a:avLst>
              <a:gd name="adj" fmla="val 8108"/>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6" name="Text 3"/>
          <p:cNvSpPr/>
          <p:nvPr/>
        </p:nvSpPr>
        <p:spPr>
          <a:xfrm>
            <a:off x="628650" y="2295525"/>
            <a:ext cx="2474265" cy="190500"/>
          </a:xfrm>
          <a:prstGeom prst="rect">
            <a:avLst/>
          </a:prstGeom>
          <a:noFill/>
          <a:ln/>
        </p:spPr>
        <p:txBody>
          <a:bodyPr wrap="square" lIns="0" tIns="0" rIns="0" bIns="0" rtlCol="0" anchor="t"/>
          <a:lstStyle/>
          <a:p>
            <a:pPr marL="0" indent="0" algn="l">
              <a:lnSpc>
                <a:spcPts val="1500"/>
              </a:lnSpc>
              <a:spcAft>
                <a:spcPts val="450"/>
              </a:spcAft>
              <a:buNone/>
            </a:pPr>
            <a:r>
              <a:rPr lang="en-US" b="1" dirty="0">
                <a:solidFill>
                  <a:schemeClr val="accent1"/>
                </a:solidFill>
                <a:latin typeface="Calibri" pitchFamily="34" charset="0"/>
                <a:ea typeface="Calibri" pitchFamily="34" charset="-122"/>
                <a:cs typeface="Calibri" pitchFamily="34" charset="-120"/>
              </a:rPr>
              <a:t>Anchor Yourself First</a:t>
            </a:r>
            <a:endParaRPr lang="en-US" dirty="0">
              <a:solidFill>
                <a:schemeClr val="accent1"/>
              </a:solidFill>
            </a:endParaRPr>
          </a:p>
        </p:txBody>
      </p:sp>
      <p:sp>
        <p:nvSpPr>
          <p:cNvPr id="7" name="Text 4"/>
          <p:cNvSpPr/>
          <p:nvPr/>
        </p:nvSpPr>
        <p:spPr>
          <a:xfrm>
            <a:off x="495985" y="2467155"/>
            <a:ext cx="2606930" cy="190320"/>
          </a:xfrm>
          <a:prstGeom prst="rect">
            <a:avLst/>
          </a:prstGeom>
          <a:noFill/>
          <a:ln/>
        </p:spPr>
        <p:txBody>
          <a:bodyPr wrap="square" lIns="0" tIns="0" rIns="0" bIns="0" rtlCol="0" anchor="t"/>
          <a:lstStyle/>
          <a:p>
            <a:r>
              <a:rPr lang="en-US" sz="1400" dirty="0"/>
              <a:t>Feel your feet on the floor &amp; body in the chair to ground yourself</a:t>
            </a:r>
          </a:p>
        </p:txBody>
      </p:sp>
      <p:sp>
        <p:nvSpPr>
          <p:cNvPr id="8" name="Text 5"/>
          <p:cNvSpPr/>
          <p:nvPr/>
        </p:nvSpPr>
        <p:spPr>
          <a:xfrm>
            <a:off x="3206800" y="2219325"/>
            <a:ext cx="2730550" cy="704850"/>
          </a:xfrm>
          <a:prstGeom prst="roundRect">
            <a:avLst>
              <a:gd name="adj" fmla="val 8108"/>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9" name="Text 6"/>
          <p:cNvSpPr/>
          <p:nvPr/>
        </p:nvSpPr>
        <p:spPr>
          <a:xfrm>
            <a:off x="3558334" y="2305050"/>
            <a:ext cx="2474265" cy="190500"/>
          </a:xfrm>
          <a:prstGeom prst="rect">
            <a:avLst/>
          </a:prstGeom>
          <a:noFill/>
          <a:ln/>
        </p:spPr>
        <p:txBody>
          <a:bodyPr wrap="square" lIns="0" tIns="0" rIns="0" bIns="0" rtlCol="0" anchor="t"/>
          <a:lstStyle/>
          <a:p>
            <a:pPr marL="0" indent="0" algn="l">
              <a:lnSpc>
                <a:spcPts val="1500"/>
              </a:lnSpc>
              <a:spcAft>
                <a:spcPts val="450"/>
              </a:spcAft>
              <a:buNone/>
            </a:pPr>
            <a:r>
              <a:rPr lang="en-US" b="1" dirty="0">
                <a:solidFill>
                  <a:schemeClr val="accent1"/>
                </a:solidFill>
                <a:latin typeface="Calibri" pitchFamily="34" charset="0"/>
                <a:ea typeface="Calibri" pitchFamily="34" charset="-122"/>
                <a:cs typeface="Calibri" pitchFamily="34" charset="-120"/>
              </a:rPr>
              <a:t>Calm Breathing </a:t>
            </a:r>
            <a:endParaRPr lang="en-US" dirty="0">
              <a:solidFill>
                <a:schemeClr val="accent1"/>
              </a:solidFill>
            </a:endParaRPr>
          </a:p>
        </p:txBody>
      </p:sp>
      <p:sp>
        <p:nvSpPr>
          <p:cNvPr id="10" name="Text 7"/>
          <p:cNvSpPr/>
          <p:nvPr/>
        </p:nvSpPr>
        <p:spPr>
          <a:xfrm>
            <a:off x="3334867" y="2527935"/>
            <a:ext cx="2474265" cy="152400"/>
          </a:xfrm>
          <a:prstGeom prst="rect">
            <a:avLst/>
          </a:prstGeom>
          <a:noFill/>
          <a:ln/>
        </p:spPr>
        <p:txBody>
          <a:bodyPr wrap="square" lIns="0" tIns="0" rIns="0" bIns="0" rtlCol="0" anchor="t"/>
          <a:lstStyle/>
          <a:p>
            <a:pPr marL="0" indent="0" algn="l">
              <a:lnSpc>
                <a:spcPts val="1200"/>
              </a:lnSpc>
              <a:buNone/>
            </a:pPr>
            <a:r>
              <a:rPr lang="en-US" sz="1400" dirty="0">
                <a:solidFill>
                  <a:schemeClr val="accent1"/>
                </a:solidFill>
                <a:latin typeface="Calibri" pitchFamily="34" charset="0"/>
                <a:ea typeface="Calibri" pitchFamily="34" charset="-122"/>
                <a:cs typeface="Calibri" pitchFamily="34" charset="-120"/>
              </a:rPr>
              <a:t>Breathing calms your body and signals safety to your system</a:t>
            </a:r>
            <a:endParaRPr lang="en-US" sz="1400" dirty="0">
              <a:solidFill>
                <a:schemeClr val="accent1"/>
              </a:solidFill>
            </a:endParaRPr>
          </a:p>
        </p:txBody>
      </p:sp>
      <p:sp>
        <p:nvSpPr>
          <p:cNvPr id="11" name="Text 8"/>
          <p:cNvSpPr/>
          <p:nvPr/>
        </p:nvSpPr>
        <p:spPr>
          <a:xfrm>
            <a:off x="6032599" y="2209800"/>
            <a:ext cx="2730550" cy="704850"/>
          </a:xfrm>
          <a:prstGeom prst="roundRect">
            <a:avLst>
              <a:gd name="adj" fmla="val 8108"/>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2" name="Text 9"/>
          <p:cNvSpPr/>
          <p:nvPr/>
        </p:nvSpPr>
        <p:spPr>
          <a:xfrm>
            <a:off x="6479383" y="2313623"/>
            <a:ext cx="2474265" cy="190500"/>
          </a:xfrm>
          <a:prstGeom prst="rect">
            <a:avLst/>
          </a:prstGeom>
          <a:noFill/>
          <a:ln/>
        </p:spPr>
        <p:txBody>
          <a:bodyPr wrap="square" lIns="0" tIns="0" rIns="0" bIns="0" rtlCol="0" anchor="t"/>
          <a:lstStyle/>
          <a:p>
            <a:pPr marL="0" indent="0" algn="l">
              <a:lnSpc>
                <a:spcPts val="1500"/>
              </a:lnSpc>
              <a:spcAft>
                <a:spcPts val="450"/>
              </a:spcAft>
              <a:buNone/>
            </a:pPr>
            <a:r>
              <a:rPr lang="en-US" b="1" dirty="0">
                <a:solidFill>
                  <a:schemeClr val="accent1"/>
                </a:solidFill>
                <a:latin typeface="Calibri" pitchFamily="34" charset="0"/>
                <a:ea typeface="Calibri" pitchFamily="34" charset="-122"/>
                <a:cs typeface="Calibri" pitchFamily="34" charset="-120"/>
              </a:rPr>
              <a:t>Self-Compassion</a:t>
            </a:r>
            <a:endParaRPr lang="en-US" dirty="0">
              <a:solidFill>
                <a:schemeClr val="accent1"/>
              </a:solidFill>
            </a:endParaRPr>
          </a:p>
        </p:txBody>
      </p:sp>
      <p:sp>
        <p:nvSpPr>
          <p:cNvPr id="13" name="Text 10"/>
          <p:cNvSpPr/>
          <p:nvPr/>
        </p:nvSpPr>
        <p:spPr>
          <a:xfrm>
            <a:off x="6288735" y="2535555"/>
            <a:ext cx="2474265" cy="152400"/>
          </a:xfrm>
          <a:prstGeom prst="rect">
            <a:avLst/>
          </a:prstGeom>
          <a:noFill/>
          <a:ln/>
        </p:spPr>
        <p:txBody>
          <a:bodyPr wrap="square" lIns="0" tIns="0" rIns="0" bIns="0" rtlCol="0" anchor="t"/>
          <a:lstStyle/>
          <a:p>
            <a:pPr marL="0" indent="0" algn="l">
              <a:lnSpc>
                <a:spcPts val="1200"/>
              </a:lnSpc>
              <a:buNone/>
            </a:pPr>
            <a:r>
              <a:rPr lang="en-US" sz="1400" dirty="0">
                <a:solidFill>
                  <a:schemeClr val="accent1"/>
                </a:solidFill>
                <a:latin typeface="Calibri" pitchFamily="34" charset="0"/>
                <a:ea typeface="Calibri" pitchFamily="34" charset="-122"/>
                <a:cs typeface="Calibri" pitchFamily="34" charset="-120"/>
              </a:rPr>
              <a:t>Learn to be compassionate with yourself and your parts. </a:t>
            </a:r>
            <a:endParaRPr lang="en-US" sz="1400" dirty="0">
              <a:solidFill>
                <a:schemeClr val="accent1"/>
              </a:solidFill>
            </a:endParaRPr>
          </a:p>
        </p:txBody>
      </p:sp>
      <p:sp>
        <p:nvSpPr>
          <p:cNvPr id="14" name="Text 11"/>
          <p:cNvSpPr/>
          <p:nvPr/>
        </p:nvSpPr>
        <p:spPr>
          <a:xfrm>
            <a:off x="381000" y="3019425"/>
            <a:ext cx="2730550" cy="704850"/>
          </a:xfrm>
          <a:prstGeom prst="roundRect">
            <a:avLst>
              <a:gd name="adj" fmla="val 8108"/>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5" name="Text 12"/>
          <p:cNvSpPr/>
          <p:nvPr/>
        </p:nvSpPr>
        <p:spPr>
          <a:xfrm>
            <a:off x="954530" y="3108960"/>
            <a:ext cx="2474265" cy="190500"/>
          </a:xfrm>
          <a:prstGeom prst="rect">
            <a:avLst/>
          </a:prstGeom>
          <a:noFill/>
          <a:ln/>
        </p:spPr>
        <p:txBody>
          <a:bodyPr wrap="square" lIns="0" tIns="0" rIns="0" bIns="0" rtlCol="0" anchor="t"/>
          <a:lstStyle/>
          <a:p>
            <a:pPr marL="0" indent="0" algn="l">
              <a:lnSpc>
                <a:spcPts val="1500"/>
              </a:lnSpc>
              <a:spcAft>
                <a:spcPts val="450"/>
              </a:spcAft>
              <a:buNone/>
            </a:pPr>
            <a:r>
              <a:rPr lang="en-US" b="1" dirty="0">
                <a:solidFill>
                  <a:schemeClr val="accent1"/>
                </a:solidFill>
                <a:latin typeface="Calibri" pitchFamily="34" charset="0"/>
                <a:ea typeface="Calibri" pitchFamily="34" charset="-122"/>
                <a:cs typeface="Calibri" pitchFamily="34" charset="-120"/>
              </a:rPr>
              <a:t>Set Boundaries</a:t>
            </a:r>
            <a:endParaRPr lang="en-US" dirty="0">
              <a:solidFill>
                <a:schemeClr val="accent1"/>
              </a:solidFill>
            </a:endParaRPr>
          </a:p>
        </p:txBody>
      </p:sp>
      <p:sp>
        <p:nvSpPr>
          <p:cNvPr id="16" name="Text 13"/>
          <p:cNvSpPr/>
          <p:nvPr/>
        </p:nvSpPr>
        <p:spPr>
          <a:xfrm>
            <a:off x="470510" y="3321570"/>
            <a:ext cx="3026715" cy="127635"/>
          </a:xfrm>
          <a:prstGeom prst="rect">
            <a:avLst/>
          </a:prstGeom>
          <a:noFill/>
          <a:ln/>
        </p:spPr>
        <p:txBody>
          <a:bodyPr wrap="square" lIns="0" tIns="0" rIns="0" bIns="0" rtlCol="0" anchor="t"/>
          <a:lstStyle/>
          <a:p>
            <a:pPr marL="0" indent="0" algn="l">
              <a:lnSpc>
                <a:spcPts val="1200"/>
              </a:lnSpc>
              <a:buNone/>
            </a:pPr>
            <a:r>
              <a:rPr lang="en-US" sz="1400" dirty="0">
                <a:solidFill>
                  <a:schemeClr val="accent1"/>
                </a:solidFill>
                <a:latin typeface="Calibri" pitchFamily="34" charset="0"/>
                <a:ea typeface="Calibri" pitchFamily="34" charset="-122"/>
                <a:cs typeface="Calibri" pitchFamily="34" charset="-120"/>
              </a:rPr>
              <a:t>Say no when needed to have needs</a:t>
            </a:r>
          </a:p>
          <a:p>
            <a:pPr marL="0" indent="0" algn="l">
              <a:lnSpc>
                <a:spcPts val="1200"/>
              </a:lnSpc>
              <a:buNone/>
            </a:pPr>
            <a:r>
              <a:rPr lang="en-US" sz="1400" dirty="0">
                <a:solidFill>
                  <a:schemeClr val="accent1"/>
                </a:solidFill>
                <a:latin typeface="Calibri" pitchFamily="34" charset="0"/>
                <a:ea typeface="Calibri" pitchFamily="34" charset="-122"/>
                <a:cs typeface="Calibri" pitchFamily="34" charset="-120"/>
              </a:rPr>
              <a:t>met and ask for what all of you need</a:t>
            </a:r>
            <a:endParaRPr lang="en-US" sz="1400" dirty="0">
              <a:solidFill>
                <a:schemeClr val="accent1"/>
              </a:solidFill>
            </a:endParaRPr>
          </a:p>
        </p:txBody>
      </p:sp>
      <p:sp>
        <p:nvSpPr>
          <p:cNvPr id="17" name="Text 14"/>
          <p:cNvSpPr/>
          <p:nvPr/>
        </p:nvSpPr>
        <p:spPr>
          <a:xfrm>
            <a:off x="3206800" y="3019425"/>
            <a:ext cx="2730550" cy="704850"/>
          </a:xfrm>
          <a:prstGeom prst="roundRect">
            <a:avLst>
              <a:gd name="adj" fmla="val 8108"/>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8" name="Text 15"/>
          <p:cNvSpPr/>
          <p:nvPr/>
        </p:nvSpPr>
        <p:spPr>
          <a:xfrm>
            <a:off x="3814470" y="3081330"/>
            <a:ext cx="2474265" cy="190500"/>
          </a:xfrm>
          <a:prstGeom prst="rect">
            <a:avLst/>
          </a:prstGeom>
          <a:noFill/>
          <a:ln/>
        </p:spPr>
        <p:txBody>
          <a:bodyPr wrap="square" lIns="0" tIns="0" rIns="0" bIns="0" rtlCol="0" anchor="t"/>
          <a:lstStyle/>
          <a:p>
            <a:pPr marL="0" indent="0" algn="l">
              <a:lnSpc>
                <a:spcPts val="1500"/>
              </a:lnSpc>
              <a:spcAft>
                <a:spcPts val="450"/>
              </a:spcAft>
              <a:buNone/>
            </a:pPr>
            <a:r>
              <a:rPr lang="en-US" b="1" dirty="0">
                <a:solidFill>
                  <a:schemeClr val="accent1"/>
                </a:solidFill>
                <a:latin typeface="Calibri" pitchFamily="34" charset="0"/>
                <a:ea typeface="Calibri" pitchFamily="34" charset="-122"/>
                <a:cs typeface="Calibri" pitchFamily="34" charset="-120"/>
              </a:rPr>
              <a:t>Ask Questions</a:t>
            </a:r>
            <a:endParaRPr lang="en-US" dirty="0">
              <a:solidFill>
                <a:schemeClr val="accent1"/>
              </a:solidFill>
            </a:endParaRPr>
          </a:p>
        </p:txBody>
      </p:sp>
      <p:sp>
        <p:nvSpPr>
          <p:cNvPr id="19" name="Text 16"/>
          <p:cNvSpPr/>
          <p:nvPr/>
        </p:nvSpPr>
        <p:spPr>
          <a:xfrm>
            <a:off x="3302885" y="3247590"/>
            <a:ext cx="2634465" cy="122865"/>
          </a:xfrm>
          <a:prstGeom prst="rect">
            <a:avLst/>
          </a:prstGeom>
          <a:noFill/>
          <a:ln/>
        </p:spPr>
        <p:txBody>
          <a:bodyPr wrap="square" lIns="0" tIns="0" rIns="0" bIns="0" rtlCol="0" anchor="t"/>
          <a:lstStyle/>
          <a:p>
            <a:pPr marL="0" indent="0" algn="l">
              <a:lnSpc>
                <a:spcPts val="1200"/>
              </a:lnSpc>
              <a:buNone/>
            </a:pPr>
            <a:r>
              <a:rPr lang="en-US" sz="1400" dirty="0">
                <a:solidFill>
                  <a:schemeClr val="accent1"/>
                </a:solidFill>
                <a:latin typeface="Calibri" pitchFamily="34" charset="0"/>
                <a:ea typeface="Calibri" pitchFamily="34" charset="-122"/>
                <a:cs typeface="Calibri" pitchFamily="34" charset="-120"/>
              </a:rPr>
              <a:t>Be ready to ask parts questions. What are you afraid of? What do you need? Mostly they need you</a:t>
            </a:r>
            <a:endParaRPr lang="en-US" sz="1400" dirty="0">
              <a:solidFill>
                <a:schemeClr val="accent1"/>
              </a:solidFill>
            </a:endParaRPr>
          </a:p>
        </p:txBody>
      </p:sp>
      <p:sp>
        <p:nvSpPr>
          <p:cNvPr id="20" name="Text 17"/>
          <p:cNvSpPr/>
          <p:nvPr/>
        </p:nvSpPr>
        <p:spPr>
          <a:xfrm>
            <a:off x="6032599" y="3033720"/>
            <a:ext cx="2730550" cy="704850"/>
          </a:xfrm>
          <a:prstGeom prst="roundRect">
            <a:avLst>
              <a:gd name="adj" fmla="val 8108"/>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21" name="Text 18"/>
          <p:cNvSpPr/>
          <p:nvPr/>
        </p:nvSpPr>
        <p:spPr>
          <a:xfrm>
            <a:off x="6604099" y="3150870"/>
            <a:ext cx="2474265" cy="190500"/>
          </a:xfrm>
          <a:prstGeom prst="rect">
            <a:avLst/>
          </a:prstGeom>
          <a:noFill/>
          <a:ln/>
        </p:spPr>
        <p:txBody>
          <a:bodyPr wrap="square" lIns="0" tIns="0" rIns="0" bIns="0" rtlCol="0" anchor="t"/>
          <a:lstStyle/>
          <a:p>
            <a:pPr marL="0" indent="0" algn="l">
              <a:lnSpc>
                <a:spcPts val="1500"/>
              </a:lnSpc>
              <a:spcAft>
                <a:spcPts val="450"/>
              </a:spcAft>
              <a:buNone/>
            </a:pPr>
            <a:r>
              <a:rPr lang="en-US" b="1" dirty="0">
                <a:solidFill>
                  <a:schemeClr val="accent1"/>
                </a:solidFill>
                <a:latin typeface="Calibri" pitchFamily="34" charset="0"/>
                <a:ea typeface="Calibri" pitchFamily="34" charset="-122"/>
                <a:cs typeface="Calibri" pitchFamily="34" charset="-120"/>
              </a:rPr>
              <a:t>Your Strength</a:t>
            </a:r>
            <a:endParaRPr lang="en-US" dirty="0">
              <a:solidFill>
                <a:schemeClr val="accent1"/>
              </a:solidFill>
            </a:endParaRPr>
          </a:p>
        </p:txBody>
      </p:sp>
      <p:sp>
        <p:nvSpPr>
          <p:cNvPr id="22" name="Text 19"/>
          <p:cNvSpPr/>
          <p:nvPr/>
        </p:nvSpPr>
        <p:spPr>
          <a:xfrm>
            <a:off x="6083831" y="3368730"/>
            <a:ext cx="2679318" cy="173355"/>
          </a:xfrm>
          <a:prstGeom prst="rect">
            <a:avLst/>
          </a:prstGeom>
          <a:noFill/>
          <a:ln/>
        </p:spPr>
        <p:txBody>
          <a:bodyPr wrap="square" lIns="0" tIns="0" rIns="0" bIns="0" rtlCol="0" anchor="t"/>
          <a:lstStyle/>
          <a:p>
            <a:pPr>
              <a:lnSpc>
                <a:spcPts val="1200"/>
              </a:lnSpc>
            </a:pPr>
            <a:r>
              <a:rPr lang="en-US" sz="1400" dirty="0">
                <a:solidFill>
                  <a:schemeClr val="accent1"/>
                </a:solidFill>
                <a:latin typeface="Calibri" pitchFamily="34" charset="0"/>
                <a:ea typeface="Calibri" pitchFamily="34" charset="-122"/>
                <a:cs typeface="Calibri" pitchFamily="34" charset="-120"/>
              </a:rPr>
              <a:t>Now </a:t>
            </a:r>
            <a:r>
              <a:rPr lang="en-US" sz="1400" dirty="0"/>
              <a:t>help any scared parts who are</a:t>
            </a:r>
          </a:p>
          <a:p>
            <a:pPr>
              <a:lnSpc>
                <a:spcPts val="1200"/>
              </a:lnSpc>
            </a:pPr>
            <a:r>
              <a:rPr lang="en-US" sz="1400" dirty="0"/>
              <a:t>emotionally overwhelmed/triggered</a:t>
            </a:r>
            <a:endParaRPr lang="en-US" sz="1400" dirty="0">
              <a:solidFill>
                <a:schemeClr val="accent1"/>
              </a:solidFill>
            </a:endParaRPr>
          </a:p>
        </p:txBody>
      </p:sp>
      <p:sp>
        <p:nvSpPr>
          <p:cNvPr id="23" name="Text 20"/>
          <p:cNvSpPr/>
          <p:nvPr/>
        </p:nvSpPr>
        <p:spPr>
          <a:xfrm>
            <a:off x="381000" y="3895725"/>
            <a:ext cx="8382000" cy="457200"/>
          </a:xfrm>
          <a:prstGeom prst="roundRect">
            <a:avLst>
              <a:gd name="adj" fmla="val 12500"/>
            </a:avLst>
          </a:prstGeom>
          <a:solidFill>
            <a:srgbClr val="ECF0F1"/>
          </a:solidFill>
          <a:ln/>
        </p:spPr>
        <p:txBody>
          <a:bodyPr wrap="square" rtlCol="0" anchor="ctr"/>
          <a:lstStyle/>
          <a:p>
            <a:pPr marL="0" indent="0">
              <a:buNone/>
            </a:pPr>
            <a:endParaRPr lang="en-US" dirty="0"/>
          </a:p>
        </p:txBody>
      </p:sp>
      <p:sp>
        <p:nvSpPr>
          <p:cNvPr id="24" name="Text 21"/>
          <p:cNvSpPr/>
          <p:nvPr/>
        </p:nvSpPr>
        <p:spPr>
          <a:xfrm>
            <a:off x="552450" y="4013835"/>
            <a:ext cx="8382000" cy="205740"/>
          </a:xfrm>
          <a:prstGeom prst="rect">
            <a:avLst/>
          </a:prstGeom>
          <a:noFill/>
          <a:ln/>
        </p:spPr>
        <p:txBody>
          <a:bodyPr wrap="square" lIns="0" tIns="0" rIns="0" bIns="0" rtlCol="0" anchor="t"/>
          <a:lstStyle/>
          <a:p>
            <a:pPr marL="0" indent="0" algn="l">
              <a:lnSpc>
                <a:spcPts val="1500"/>
              </a:lnSpc>
              <a:buNone/>
            </a:pPr>
            <a:r>
              <a:rPr lang="en-US" sz="1200" b="1" dirty="0">
                <a:latin typeface="Calibri" pitchFamily="34" charset="0"/>
                <a:ea typeface="Calibri" pitchFamily="34" charset="-122"/>
                <a:cs typeface="Calibri" pitchFamily="34" charset="-120"/>
              </a:rPr>
              <a:t>Key Point:</a:t>
            </a:r>
            <a:r>
              <a:rPr lang="en-US" sz="1200" dirty="0">
                <a:latin typeface="Calibri" pitchFamily="34" charset="0"/>
                <a:ea typeface="Calibri" pitchFamily="34" charset="-122"/>
                <a:cs typeface="Calibri" pitchFamily="34" charset="-120"/>
              </a:rPr>
              <a:t> Your ability to stay regulated while parts are dysregulated literally teaches your nervous system what safety feels like.</a:t>
            </a:r>
            <a:endParaRPr lang="en-US" sz="1200" dirty="0"/>
          </a:p>
        </p:txBody>
      </p:sp>
      <p:sp>
        <p:nvSpPr>
          <p:cNvPr id="25" name="Text 22"/>
          <p:cNvSpPr/>
          <p:nvPr/>
        </p:nvSpPr>
        <p:spPr>
          <a:xfrm>
            <a:off x="776782" y="4591050"/>
            <a:ext cx="8549640" cy="152400"/>
          </a:xfrm>
          <a:prstGeom prst="rect">
            <a:avLst/>
          </a:prstGeom>
          <a:noFill/>
          <a:ln/>
        </p:spPr>
        <p:txBody>
          <a:bodyPr wrap="square" lIns="0" tIns="0" rIns="0" bIns="0" rtlCol="0" anchor="t"/>
          <a:lstStyle/>
          <a:p>
            <a:pPr marL="0" indent="0" algn="l">
              <a:lnSpc>
                <a:spcPts val="1200"/>
              </a:lnSpc>
              <a:buNone/>
            </a:pPr>
            <a:r>
              <a:rPr lang="en-US" sz="2000" dirty="0">
                <a:latin typeface="Calibri" pitchFamily="34" charset="0"/>
                <a:ea typeface="Calibri" pitchFamily="34" charset="-122"/>
                <a:cs typeface="Calibri" pitchFamily="34" charset="-120"/>
              </a:rPr>
              <a:t>Self-regulation is not optional—it's a necessity for your safety and healing.</a:t>
            </a:r>
            <a:endParaRPr lang="en-US" sz="2000" dirty="0"/>
          </a:p>
        </p:txBody>
      </p:sp>
      <p:sp>
        <p:nvSpPr>
          <p:cNvPr id="27" name="TextBox 26">
            <a:extLst>
              <a:ext uri="{FF2B5EF4-FFF2-40B4-BE49-F238E27FC236}">
                <a16:creationId xmlns:a16="http://schemas.microsoft.com/office/drawing/2014/main" id="{BFBC4101-1A91-314C-0838-C1FA0449E6B0}"/>
              </a:ext>
            </a:extLst>
          </p:cNvPr>
          <p:cNvSpPr txBox="1"/>
          <p:nvPr/>
        </p:nvSpPr>
        <p:spPr>
          <a:xfrm>
            <a:off x="411400" y="1521291"/>
            <a:ext cx="8768132" cy="646331"/>
          </a:xfrm>
          <a:prstGeom prst="rect">
            <a:avLst/>
          </a:prstGeom>
          <a:noFill/>
        </p:spPr>
        <p:txBody>
          <a:bodyPr wrap="square">
            <a:spAutoFit/>
          </a:bodyPr>
          <a:lstStyle/>
          <a:p>
            <a:r>
              <a:rPr lang="en-US" dirty="0"/>
              <a:t>Keeping YOUR nervous system calm/grounded while parts are dysregulated or triggered. </a:t>
            </a:r>
          </a:p>
          <a:p>
            <a:r>
              <a:rPr lang="en-US" dirty="0"/>
              <a:t>You stay in the "adult self" who can help - not drowning alongside the scared parts.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998220" y="398041"/>
            <a:ext cx="7764780" cy="381000"/>
          </a:xfrm>
          <a:prstGeom prst="rect">
            <a:avLst/>
          </a:prstGeom>
          <a:noFill/>
          <a:ln/>
        </p:spPr>
        <p:txBody>
          <a:bodyPr wrap="square" lIns="38100" tIns="0" rIns="0" bIns="0" rtlCol="0" anchor="t"/>
          <a:lstStyle/>
          <a:p>
            <a:pPr marL="0" indent="0" algn="l">
              <a:lnSpc>
                <a:spcPts val="3000"/>
              </a:lnSpc>
              <a:buNone/>
            </a:pPr>
            <a:r>
              <a:rPr lang="en-US" sz="3200" b="1" dirty="0">
                <a:solidFill>
                  <a:schemeClr val="accent1">
                    <a:lumMod val="75000"/>
                  </a:schemeClr>
                </a:solidFill>
                <a:latin typeface="Georgia" pitchFamily="34" charset="0"/>
                <a:ea typeface="Georgia" pitchFamily="34" charset="-122"/>
                <a:cs typeface="Georgia" pitchFamily="34" charset="-120"/>
              </a:rPr>
              <a:t>L - LOOK for Signs of Drowning</a:t>
            </a:r>
            <a:endParaRPr lang="en-US" sz="3200" dirty="0">
              <a:solidFill>
                <a:schemeClr val="accent1">
                  <a:lumMod val="75000"/>
                </a:schemeClr>
              </a:solidFill>
            </a:endParaRPr>
          </a:p>
        </p:txBody>
      </p:sp>
      <p:sp>
        <p:nvSpPr>
          <p:cNvPr id="3" name="Text 1"/>
          <p:cNvSpPr/>
          <p:nvPr/>
        </p:nvSpPr>
        <p:spPr>
          <a:xfrm>
            <a:off x="381000" y="1118295"/>
            <a:ext cx="8382000" cy="533400"/>
          </a:xfrm>
          <a:prstGeom prst="roundRect">
            <a:avLst>
              <a:gd name="adj" fmla="val 14286"/>
            </a:avLst>
          </a:prstGeom>
          <a:solidFill>
            <a:schemeClr val="accent1"/>
          </a:solidFill>
          <a:ln/>
        </p:spPr>
        <p:txBody>
          <a:bodyPr wrap="square" rtlCol="0" anchor="ctr"/>
          <a:lstStyle/>
          <a:p>
            <a:pPr marL="0" indent="0">
              <a:buNone/>
            </a:pPr>
            <a:endParaRPr lang="en-US" dirty="0"/>
          </a:p>
        </p:txBody>
      </p:sp>
      <p:sp>
        <p:nvSpPr>
          <p:cNvPr id="4" name="Text 2"/>
          <p:cNvSpPr/>
          <p:nvPr/>
        </p:nvSpPr>
        <p:spPr>
          <a:xfrm>
            <a:off x="1874520" y="1285875"/>
            <a:ext cx="7246620" cy="228600"/>
          </a:xfrm>
          <a:prstGeom prst="rect">
            <a:avLst/>
          </a:prstGeom>
          <a:noFill/>
          <a:ln/>
        </p:spPr>
        <p:txBody>
          <a:bodyPr wrap="square" lIns="0" tIns="0" rIns="0" bIns="0" rtlCol="0" anchor="t"/>
          <a:lstStyle/>
          <a:p>
            <a:pPr marL="0" indent="0" algn="l">
              <a:lnSpc>
                <a:spcPts val="1800"/>
              </a:lnSpc>
              <a:buNone/>
            </a:pPr>
            <a:r>
              <a:rPr lang="en-US" sz="2800" b="1" dirty="0">
                <a:solidFill>
                  <a:srgbClr val="FFFFFF"/>
                </a:solidFill>
                <a:latin typeface="Calibri" pitchFamily="34" charset="0"/>
                <a:ea typeface="Calibri" pitchFamily="34" charset="-122"/>
                <a:cs typeface="Calibri" pitchFamily="34" charset="-120"/>
              </a:rPr>
              <a:t>Recognize Your Own Distress Signals</a:t>
            </a:r>
            <a:endParaRPr lang="en-US" sz="2800" dirty="0"/>
          </a:p>
        </p:txBody>
      </p:sp>
      <p:sp>
        <p:nvSpPr>
          <p:cNvPr id="5" name="Text 3"/>
          <p:cNvSpPr/>
          <p:nvPr/>
        </p:nvSpPr>
        <p:spPr>
          <a:xfrm>
            <a:off x="381000" y="1857375"/>
            <a:ext cx="3886200" cy="1104900"/>
          </a:xfrm>
          <a:prstGeom prst="roundRect">
            <a:avLst>
              <a:gd name="adj" fmla="val 5172"/>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sz="2400" dirty="0">
              <a:solidFill>
                <a:schemeClr val="accent1">
                  <a:lumMod val="75000"/>
                </a:schemeClr>
              </a:solidFill>
            </a:endParaRPr>
          </a:p>
        </p:txBody>
      </p:sp>
      <p:sp>
        <p:nvSpPr>
          <p:cNvPr id="6" name="Text 4"/>
          <p:cNvSpPr/>
          <p:nvPr/>
        </p:nvSpPr>
        <p:spPr>
          <a:xfrm>
            <a:off x="533400" y="2009775"/>
            <a:ext cx="3653028" cy="190500"/>
          </a:xfrm>
          <a:prstGeom prst="rect">
            <a:avLst/>
          </a:prstGeom>
          <a:noFill/>
          <a:ln/>
        </p:spPr>
        <p:txBody>
          <a:bodyPr wrap="square" lIns="0" tIns="0" rIns="0" bIns="0" rtlCol="0" anchor="t"/>
          <a:lstStyle/>
          <a:p>
            <a:pPr marL="0" indent="0" algn="l">
              <a:lnSpc>
                <a:spcPts val="1500"/>
              </a:lnSpc>
              <a:spcAft>
                <a:spcPts val="600"/>
              </a:spcAft>
              <a:buNone/>
            </a:pPr>
            <a:r>
              <a:rPr lang="en-US" sz="3200" b="1" dirty="0">
                <a:solidFill>
                  <a:schemeClr val="accent1">
                    <a:lumMod val="75000"/>
                  </a:schemeClr>
                </a:solidFill>
                <a:latin typeface="Calibri" pitchFamily="34" charset="0"/>
                <a:ea typeface="Calibri" pitchFamily="34" charset="-122"/>
                <a:cs typeface="Calibri" pitchFamily="34" charset="-120"/>
              </a:rPr>
              <a:t>Physical Signs</a:t>
            </a:r>
            <a:endParaRPr lang="en-US" sz="3200" dirty="0">
              <a:solidFill>
                <a:schemeClr val="accent1">
                  <a:lumMod val="75000"/>
                </a:schemeClr>
              </a:solidFill>
            </a:endParaRPr>
          </a:p>
        </p:txBody>
      </p:sp>
      <p:sp>
        <p:nvSpPr>
          <p:cNvPr id="7" name="Text 5"/>
          <p:cNvSpPr/>
          <p:nvPr/>
        </p:nvSpPr>
        <p:spPr>
          <a:xfrm>
            <a:off x="533400" y="2276475"/>
            <a:ext cx="3653028" cy="152400"/>
          </a:xfrm>
          <a:prstGeom prst="rect">
            <a:avLst/>
          </a:prstGeom>
          <a:noFill/>
          <a:ln/>
        </p:spPr>
        <p:txBody>
          <a:bodyPr wrap="square" lIns="0" tIns="0" rIns="0" bIns="0" rtlCol="0" anchor="t"/>
          <a:lstStyle/>
          <a:p>
            <a:pPr marL="0" indent="0" algn="l">
              <a:lnSpc>
                <a:spcPts val="1200"/>
              </a:lnSpc>
              <a:spcAft>
                <a:spcPts val="300"/>
              </a:spcAft>
              <a:buNone/>
            </a:pPr>
            <a:r>
              <a:rPr lang="en-US" sz="1600" dirty="0">
                <a:solidFill>
                  <a:schemeClr val="accent1">
                    <a:lumMod val="75000"/>
                  </a:schemeClr>
                </a:solidFill>
                <a:latin typeface="Calibri" pitchFamily="34" charset="0"/>
                <a:ea typeface="Calibri" pitchFamily="34" charset="-122"/>
                <a:cs typeface="Calibri" pitchFamily="34" charset="-120"/>
              </a:rPr>
              <a:t>Rapid/labored breathing</a:t>
            </a:r>
            <a:endParaRPr lang="en-US" sz="1600" dirty="0">
              <a:solidFill>
                <a:schemeClr val="accent1">
                  <a:lumMod val="75000"/>
                </a:schemeClr>
              </a:solidFill>
            </a:endParaRPr>
          </a:p>
        </p:txBody>
      </p:sp>
      <p:sp>
        <p:nvSpPr>
          <p:cNvPr id="8" name="Text 6"/>
          <p:cNvSpPr/>
          <p:nvPr/>
        </p:nvSpPr>
        <p:spPr>
          <a:xfrm>
            <a:off x="533400" y="2466975"/>
            <a:ext cx="3653028" cy="152400"/>
          </a:xfrm>
          <a:prstGeom prst="rect">
            <a:avLst/>
          </a:prstGeom>
          <a:noFill/>
          <a:ln/>
        </p:spPr>
        <p:txBody>
          <a:bodyPr wrap="square" lIns="0" tIns="0" rIns="0" bIns="0" rtlCol="0" anchor="t"/>
          <a:lstStyle/>
          <a:p>
            <a:pPr marL="0" indent="0" algn="l">
              <a:lnSpc>
                <a:spcPts val="1200"/>
              </a:lnSpc>
              <a:spcAft>
                <a:spcPts val="300"/>
              </a:spcAft>
              <a:buNone/>
            </a:pPr>
            <a:r>
              <a:rPr lang="en-US" sz="1600" dirty="0">
                <a:solidFill>
                  <a:schemeClr val="accent1">
                    <a:lumMod val="75000"/>
                  </a:schemeClr>
                </a:solidFill>
                <a:latin typeface="Calibri" pitchFamily="34" charset="0"/>
                <a:ea typeface="Calibri" pitchFamily="34" charset="-122"/>
                <a:cs typeface="Calibri" pitchFamily="34" charset="-120"/>
              </a:rPr>
              <a:t>Heart racing, trembling</a:t>
            </a:r>
            <a:endParaRPr lang="en-US" sz="1600" dirty="0">
              <a:solidFill>
                <a:schemeClr val="accent1">
                  <a:lumMod val="75000"/>
                </a:schemeClr>
              </a:solidFill>
            </a:endParaRPr>
          </a:p>
        </p:txBody>
      </p:sp>
      <p:sp>
        <p:nvSpPr>
          <p:cNvPr id="9" name="Text 7"/>
          <p:cNvSpPr/>
          <p:nvPr/>
        </p:nvSpPr>
        <p:spPr>
          <a:xfrm>
            <a:off x="533400" y="2657475"/>
            <a:ext cx="3653028" cy="152400"/>
          </a:xfrm>
          <a:prstGeom prst="rect">
            <a:avLst/>
          </a:prstGeom>
          <a:noFill/>
          <a:ln/>
        </p:spPr>
        <p:txBody>
          <a:bodyPr wrap="square" lIns="0" tIns="0" rIns="0" bIns="0" rtlCol="0" anchor="t"/>
          <a:lstStyle/>
          <a:p>
            <a:pPr marL="0" indent="0" algn="l">
              <a:lnSpc>
                <a:spcPts val="1200"/>
              </a:lnSpc>
              <a:buNone/>
            </a:pPr>
            <a:r>
              <a:rPr lang="en-US" sz="1600" dirty="0">
                <a:solidFill>
                  <a:schemeClr val="accent1">
                    <a:lumMod val="75000"/>
                  </a:schemeClr>
                </a:solidFill>
                <a:latin typeface="Calibri" pitchFamily="34" charset="0"/>
                <a:ea typeface="Calibri" pitchFamily="34" charset="-122"/>
                <a:cs typeface="Calibri" pitchFamily="34" charset="-120"/>
              </a:rPr>
              <a:t>Fight/flight/freeze activated</a:t>
            </a:r>
            <a:endParaRPr lang="en-US" sz="1600" dirty="0">
              <a:solidFill>
                <a:schemeClr val="accent1">
                  <a:lumMod val="75000"/>
                </a:schemeClr>
              </a:solidFill>
            </a:endParaRPr>
          </a:p>
        </p:txBody>
      </p:sp>
      <p:sp>
        <p:nvSpPr>
          <p:cNvPr id="10" name="Text 8"/>
          <p:cNvSpPr/>
          <p:nvPr/>
        </p:nvSpPr>
        <p:spPr>
          <a:xfrm>
            <a:off x="381000" y="3057525"/>
            <a:ext cx="3886200" cy="1104900"/>
          </a:xfrm>
          <a:prstGeom prst="roundRect">
            <a:avLst>
              <a:gd name="adj" fmla="val 5172"/>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sz="2400" dirty="0">
              <a:solidFill>
                <a:schemeClr val="accent1">
                  <a:lumMod val="75000"/>
                </a:schemeClr>
              </a:solidFill>
            </a:endParaRPr>
          </a:p>
        </p:txBody>
      </p:sp>
      <p:sp>
        <p:nvSpPr>
          <p:cNvPr id="11" name="Text 9"/>
          <p:cNvSpPr/>
          <p:nvPr/>
        </p:nvSpPr>
        <p:spPr>
          <a:xfrm>
            <a:off x="533400" y="3209925"/>
            <a:ext cx="3653028" cy="190500"/>
          </a:xfrm>
          <a:prstGeom prst="rect">
            <a:avLst/>
          </a:prstGeom>
          <a:noFill/>
          <a:ln/>
        </p:spPr>
        <p:txBody>
          <a:bodyPr wrap="square" lIns="0" tIns="0" rIns="0" bIns="0" rtlCol="0" anchor="t"/>
          <a:lstStyle/>
          <a:p>
            <a:pPr marL="0" indent="0" algn="l">
              <a:lnSpc>
                <a:spcPts val="1500"/>
              </a:lnSpc>
              <a:spcAft>
                <a:spcPts val="600"/>
              </a:spcAft>
              <a:buNone/>
            </a:pPr>
            <a:r>
              <a:rPr lang="en-US" sz="3200" b="1" dirty="0">
                <a:solidFill>
                  <a:schemeClr val="accent1">
                    <a:lumMod val="75000"/>
                  </a:schemeClr>
                </a:solidFill>
                <a:latin typeface="Calibri" pitchFamily="34" charset="0"/>
                <a:ea typeface="Calibri" pitchFamily="34" charset="-122"/>
                <a:cs typeface="Calibri" pitchFamily="34" charset="-120"/>
              </a:rPr>
              <a:t>Mental Signs</a:t>
            </a:r>
            <a:endParaRPr lang="en-US" sz="3200" dirty="0">
              <a:solidFill>
                <a:schemeClr val="accent1">
                  <a:lumMod val="75000"/>
                </a:schemeClr>
              </a:solidFill>
            </a:endParaRPr>
          </a:p>
        </p:txBody>
      </p:sp>
      <p:sp>
        <p:nvSpPr>
          <p:cNvPr id="12" name="Text 10"/>
          <p:cNvSpPr/>
          <p:nvPr/>
        </p:nvSpPr>
        <p:spPr>
          <a:xfrm>
            <a:off x="533400" y="3476625"/>
            <a:ext cx="3653028" cy="152400"/>
          </a:xfrm>
          <a:prstGeom prst="rect">
            <a:avLst/>
          </a:prstGeom>
          <a:noFill/>
          <a:ln/>
        </p:spPr>
        <p:txBody>
          <a:bodyPr wrap="square" lIns="0" tIns="0" rIns="0" bIns="0" rtlCol="0" anchor="t"/>
          <a:lstStyle/>
          <a:p>
            <a:pPr marL="0" indent="0" algn="l">
              <a:lnSpc>
                <a:spcPts val="1200"/>
              </a:lnSpc>
              <a:spcAft>
                <a:spcPts val="300"/>
              </a:spcAft>
              <a:buNone/>
            </a:pPr>
            <a:r>
              <a:rPr lang="en-US" sz="1600" dirty="0">
                <a:solidFill>
                  <a:schemeClr val="accent1">
                    <a:lumMod val="75000"/>
                  </a:schemeClr>
                </a:solidFill>
                <a:latin typeface="Calibri" pitchFamily="34" charset="0"/>
                <a:ea typeface="Calibri" pitchFamily="34" charset="-122"/>
                <a:cs typeface="Calibri" pitchFamily="34" charset="-120"/>
              </a:rPr>
              <a:t>Panic, dissociation</a:t>
            </a:r>
            <a:endParaRPr lang="en-US" sz="1600" dirty="0">
              <a:solidFill>
                <a:schemeClr val="accent1">
                  <a:lumMod val="75000"/>
                </a:schemeClr>
              </a:solidFill>
            </a:endParaRPr>
          </a:p>
        </p:txBody>
      </p:sp>
      <p:sp>
        <p:nvSpPr>
          <p:cNvPr id="13" name="Text 11"/>
          <p:cNvSpPr/>
          <p:nvPr/>
        </p:nvSpPr>
        <p:spPr>
          <a:xfrm>
            <a:off x="533400" y="3667125"/>
            <a:ext cx="3653028" cy="152400"/>
          </a:xfrm>
          <a:prstGeom prst="rect">
            <a:avLst/>
          </a:prstGeom>
          <a:noFill/>
          <a:ln/>
        </p:spPr>
        <p:txBody>
          <a:bodyPr wrap="square" lIns="0" tIns="0" rIns="0" bIns="0" rtlCol="0" anchor="t"/>
          <a:lstStyle/>
          <a:p>
            <a:pPr marL="0" indent="0" algn="l">
              <a:lnSpc>
                <a:spcPts val="1200"/>
              </a:lnSpc>
              <a:spcAft>
                <a:spcPts val="300"/>
              </a:spcAft>
              <a:buNone/>
            </a:pPr>
            <a:r>
              <a:rPr lang="en-US" sz="1600" dirty="0">
                <a:solidFill>
                  <a:schemeClr val="accent1">
                    <a:lumMod val="75000"/>
                  </a:schemeClr>
                </a:solidFill>
                <a:latin typeface="Calibri" pitchFamily="34" charset="0"/>
                <a:ea typeface="Calibri" pitchFamily="34" charset="-122"/>
                <a:cs typeface="Calibri" pitchFamily="34" charset="-120"/>
              </a:rPr>
              <a:t>Past tense thinking</a:t>
            </a:r>
            <a:endParaRPr lang="en-US" sz="1600" dirty="0">
              <a:solidFill>
                <a:schemeClr val="accent1">
                  <a:lumMod val="75000"/>
                </a:schemeClr>
              </a:solidFill>
            </a:endParaRPr>
          </a:p>
        </p:txBody>
      </p:sp>
      <p:sp>
        <p:nvSpPr>
          <p:cNvPr id="14" name="Text 12"/>
          <p:cNvSpPr/>
          <p:nvPr/>
        </p:nvSpPr>
        <p:spPr>
          <a:xfrm>
            <a:off x="533400" y="3857625"/>
            <a:ext cx="3653028" cy="152400"/>
          </a:xfrm>
          <a:prstGeom prst="rect">
            <a:avLst/>
          </a:prstGeom>
          <a:noFill/>
          <a:ln/>
        </p:spPr>
        <p:txBody>
          <a:bodyPr wrap="square" lIns="0" tIns="0" rIns="0" bIns="0" rtlCol="0" anchor="t"/>
          <a:lstStyle/>
          <a:p>
            <a:pPr marL="0" indent="0" algn="l">
              <a:lnSpc>
                <a:spcPts val="1200"/>
              </a:lnSpc>
              <a:buNone/>
            </a:pPr>
            <a:r>
              <a:rPr lang="en-US" sz="1600" dirty="0">
                <a:solidFill>
                  <a:schemeClr val="accent1">
                    <a:lumMod val="75000"/>
                  </a:schemeClr>
                </a:solidFill>
                <a:latin typeface="Calibri" pitchFamily="34" charset="0"/>
                <a:ea typeface="Calibri" pitchFamily="34" charset="-122"/>
                <a:cs typeface="Calibri" pitchFamily="34" charset="-120"/>
              </a:rPr>
              <a:t>Programming activation</a:t>
            </a:r>
            <a:endParaRPr lang="en-US" sz="1600" dirty="0">
              <a:solidFill>
                <a:schemeClr val="accent1">
                  <a:lumMod val="75000"/>
                </a:schemeClr>
              </a:solidFill>
            </a:endParaRPr>
          </a:p>
        </p:txBody>
      </p:sp>
      <p:sp>
        <p:nvSpPr>
          <p:cNvPr id="15" name="Text 13"/>
          <p:cNvSpPr/>
          <p:nvPr/>
        </p:nvSpPr>
        <p:spPr>
          <a:xfrm>
            <a:off x="4419600" y="1879190"/>
            <a:ext cx="4305300" cy="2264792"/>
          </a:xfrm>
          <a:prstGeom prst="roundRect">
            <a:avLst>
              <a:gd name="adj" fmla="val 5156"/>
            </a:avLst>
          </a:prstGeom>
          <a:solidFill>
            <a:schemeClr val="bg1"/>
          </a:solidFill>
          <a:ln/>
        </p:spPr>
        <p:txBody>
          <a:bodyPr wrap="square" rtlCol="0" anchor="ctr"/>
          <a:lstStyle/>
          <a:p>
            <a:pPr marL="0" indent="0">
              <a:buNone/>
            </a:pPr>
            <a:r>
              <a:rPr lang="en-US" sz="2400" dirty="0">
                <a:solidFill>
                  <a:schemeClr val="accent1">
                    <a:lumMod val="75000"/>
                  </a:schemeClr>
                </a:solidFill>
              </a:rPr>
              <a:t> </a:t>
            </a:r>
          </a:p>
        </p:txBody>
      </p:sp>
      <p:sp>
        <p:nvSpPr>
          <p:cNvPr id="16" name="Shape 14"/>
          <p:cNvSpPr/>
          <p:nvPr/>
        </p:nvSpPr>
        <p:spPr>
          <a:xfrm>
            <a:off x="4443983" y="1990949"/>
            <a:ext cx="32767" cy="2034256"/>
          </a:xfrm>
          <a:prstGeom prst="line">
            <a:avLst/>
          </a:prstGeom>
          <a:noFill/>
          <a:ln w="38100">
            <a:solidFill>
              <a:schemeClr val="accent1"/>
            </a:solidFill>
            <a:prstDash val="solid"/>
          </a:ln>
        </p:spPr>
        <p:txBody>
          <a:bodyPr/>
          <a:lstStyle/>
          <a:p>
            <a:endParaRPr lang="en-US" sz="2400">
              <a:solidFill>
                <a:schemeClr val="accent1">
                  <a:lumMod val="75000"/>
                </a:schemeClr>
              </a:solidFill>
            </a:endParaRPr>
          </a:p>
        </p:txBody>
      </p:sp>
      <p:sp>
        <p:nvSpPr>
          <p:cNvPr id="18" name="Text 16"/>
          <p:cNvSpPr/>
          <p:nvPr/>
        </p:nvSpPr>
        <p:spPr>
          <a:xfrm>
            <a:off x="4667252" y="2063204"/>
            <a:ext cx="3963924" cy="426541"/>
          </a:xfrm>
          <a:prstGeom prst="rect">
            <a:avLst/>
          </a:prstGeom>
          <a:noFill/>
          <a:ln/>
        </p:spPr>
        <p:txBody>
          <a:bodyPr wrap="square" lIns="0" tIns="0" rIns="0" bIns="0" rtlCol="0" anchor="t"/>
          <a:lstStyle/>
          <a:p>
            <a:pPr marL="0" indent="0" algn="l">
              <a:lnSpc>
                <a:spcPts val="1680"/>
              </a:lnSpc>
              <a:spcAft>
                <a:spcPts val="900"/>
              </a:spcAft>
              <a:buNone/>
            </a:pPr>
            <a:r>
              <a:rPr lang="en-US" sz="1400" dirty="0">
                <a:solidFill>
                  <a:schemeClr val="accent1">
                    <a:lumMod val="75000"/>
                  </a:schemeClr>
                </a:solidFill>
                <a:latin typeface="Calibri" pitchFamily="34" charset="0"/>
                <a:ea typeface="Calibri" pitchFamily="34" charset="-122"/>
                <a:cs typeface="Calibri" pitchFamily="34" charset="-120"/>
              </a:rPr>
              <a:t>Every time you notice your own distress signals, you're building self-awareness that was systematically destroyed during abuse. You are taking back what was robbed from you as you reclaim your emotions and your ability to look for your own indicators that you are in emotional overwhelm.  emotions  and taking the power back from </a:t>
            </a:r>
          </a:p>
        </p:txBody>
      </p:sp>
      <p:sp>
        <p:nvSpPr>
          <p:cNvPr id="19" name="Text 17"/>
          <p:cNvSpPr/>
          <p:nvPr/>
        </p:nvSpPr>
        <p:spPr>
          <a:xfrm>
            <a:off x="4667252" y="3644354"/>
            <a:ext cx="3963924" cy="213271"/>
          </a:xfrm>
          <a:prstGeom prst="rect">
            <a:avLst/>
          </a:prstGeom>
          <a:noFill/>
          <a:ln/>
        </p:spPr>
        <p:txBody>
          <a:bodyPr wrap="square" lIns="0" tIns="0" rIns="0" bIns="0" rtlCol="0" anchor="t"/>
          <a:lstStyle/>
          <a:p>
            <a:pPr marL="0" indent="0" algn="l">
              <a:lnSpc>
                <a:spcPts val="1680"/>
              </a:lnSpc>
              <a:buNone/>
            </a:pPr>
            <a:r>
              <a:rPr lang="en-US" sz="1400" b="1" dirty="0">
                <a:solidFill>
                  <a:schemeClr val="accent1">
                    <a:lumMod val="75000"/>
                  </a:schemeClr>
                </a:solidFill>
                <a:latin typeface="Calibri" pitchFamily="34" charset="0"/>
                <a:ea typeface="Calibri" pitchFamily="34" charset="-122"/>
                <a:cs typeface="Calibri" pitchFamily="34" charset="-120"/>
              </a:rPr>
              <a:t>You're providing proof to your parts that they can trust you to know how to care for them/yourself</a:t>
            </a:r>
            <a:endParaRPr lang="en-US" sz="1400" dirty="0">
              <a:solidFill>
                <a:schemeClr val="accent1">
                  <a:lumMod val="75000"/>
                </a:schemeClr>
              </a:solidFill>
            </a:endParaRPr>
          </a:p>
        </p:txBody>
      </p:sp>
      <p:sp>
        <p:nvSpPr>
          <p:cNvPr id="21" name="Text 19"/>
          <p:cNvSpPr/>
          <p:nvPr/>
        </p:nvSpPr>
        <p:spPr>
          <a:xfrm>
            <a:off x="546735" y="4356420"/>
            <a:ext cx="8199882" cy="190500"/>
          </a:xfrm>
          <a:prstGeom prst="rect">
            <a:avLst/>
          </a:prstGeom>
          <a:noFill/>
          <a:ln/>
        </p:spPr>
        <p:txBody>
          <a:bodyPr wrap="square" lIns="0" tIns="0" rIns="0" bIns="0" rtlCol="0" anchor="t"/>
          <a:lstStyle/>
          <a:p>
            <a:pPr marL="0" indent="0" algn="l">
              <a:lnSpc>
                <a:spcPts val="1500"/>
              </a:lnSpc>
              <a:buNone/>
            </a:pPr>
            <a:endParaRPr lang="en-US" sz="1600" dirty="0">
              <a:solidFill>
                <a:schemeClr val="tx2">
                  <a:lumMod val="75000"/>
                </a:schemeClr>
              </a:solidFill>
            </a:endParaRPr>
          </a:p>
        </p:txBody>
      </p:sp>
      <p:sp>
        <p:nvSpPr>
          <p:cNvPr id="22" name="Text 20"/>
          <p:cNvSpPr/>
          <p:nvPr/>
        </p:nvSpPr>
        <p:spPr>
          <a:xfrm>
            <a:off x="605790" y="4528778"/>
            <a:ext cx="8549640" cy="152400"/>
          </a:xfrm>
          <a:prstGeom prst="rect">
            <a:avLst/>
          </a:prstGeom>
          <a:noFill/>
          <a:ln/>
        </p:spPr>
        <p:txBody>
          <a:bodyPr wrap="square" lIns="0" tIns="0" rIns="0" bIns="0" rtlCol="0" anchor="t"/>
          <a:lstStyle/>
          <a:p>
            <a:pPr marL="0" indent="0" algn="l">
              <a:lnSpc>
                <a:spcPts val="1200"/>
              </a:lnSpc>
              <a:buNone/>
            </a:pPr>
            <a:r>
              <a:rPr lang="en-US" dirty="0">
                <a:solidFill>
                  <a:schemeClr val="accent1">
                    <a:lumMod val="75000"/>
                  </a:schemeClr>
                </a:solidFill>
                <a:latin typeface="Calibri" pitchFamily="34" charset="0"/>
                <a:ea typeface="Calibri" pitchFamily="34" charset="-122"/>
                <a:cs typeface="Calibri" pitchFamily="34" charset="-120"/>
              </a:rPr>
              <a:t>You were conditioned to hide distress. Now you're learning to catch these signs early.</a:t>
            </a:r>
            <a:endParaRPr lang="en-US" dirty="0">
              <a:solidFill>
                <a:schemeClr val="accent1">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ext 0"/>
          <p:cNvSpPr/>
          <p:nvPr/>
        </p:nvSpPr>
        <p:spPr>
          <a:xfrm>
            <a:off x="1298257" y="586532"/>
            <a:ext cx="7176135" cy="381000"/>
          </a:xfrm>
          <a:prstGeom prst="rect">
            <a:avLst/>
          </a:prstGeom>
          <a:noFill/>
          <a:ln/>
        </p:spPr>
        <p:txBody>
          <a:bodyPr wrap="square" lIns="38100" tIns="0" rIns="0" bIns="0" rtlCol="0" anchor="t"/>
          <a:lstStyle/>
          <a:p>
            <a:pPr marL="0" indent="0" algn="l">
              <a:lnSpc>
                <a:spcPts val="3000"/>
              </a:lnSpc>
              <a:buNone/>
            </a:pPr>
            <a:r>
              <a:rPr lang="en-US" sz="3200" b="1" dirty="0">
                <a:solidFill>
                  <a:schemeClr val="accent1"/>
                </a:solidFill>
                <a:latin typeface="Georgia" pitchFamily="34" charset="0"/>
                <a:ea typeface="Georgia" pitchFamily="34" charset="-122"/>
                <a:cs typeface="Georgia" pitchFamily="34" charset="-120"/>
              </a:rPr>
              <a:t>I - INTERVENE with Breathing</a:t>
            </a:r>
            <a:endParaRPr lang="en-US" sz="3200" dirty="0">
              <a:solidFill>
                <a:schemeClr val="accent1"/>
              </a:solidFill>
            </a:endParaRPr>
          </a:p>
        </p:txBody>
      </p:sp>
      <p:sp>
        <p:nvSpPr>
          <p:cNvPr id="3" name="Text 1"/>
          <p:cNvSpPr/>
          <p:nvPr/>
        </p:nvSpPr>
        <p:spPr>
          <a:xfrm>
            <a:off x="381000" y="1200894"/>
            <a:ext cx="4124325" cy="2175719"/>
          </a:xfrm>
          <a:prstGeom prst="roundRect">
            <a:avLst>
              <a:gd name="adj" fmla="val 3883"/>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4" name="Shape 2"/>
          <p:cNvSpPr/>
          <p:nvPr/>
        </p:nvSpPr>
        <p:spPr>
          <a:xfrm>
            <a:off x="409575" y="1414463"/>
            <a:ext cx="0" cy="1962150"/>
          </a:xfrm>
          <a:prstGeom prst="line">
            <a:avLst/>
          </a:prstGeom>
          <a:noFill/>
          <a:ln w="57150">
            <a:solidFill>
              <a:schemeClr val="accent1"/>
            </a:solidFill>
            <a:prstDash val="solid"/>
          </a:ln>
        </p:spPr>
        <p:txBody>
          <a:bodyPr/>
          <a:lstStyle/>
          <a:p>
            <a:endParaRPr lang="en-US"/>
          </a:p>
        </p:txBody>
      </p:sp>
      <p:sp>
        <p:nvSpPr>
          <p:cNvPr id="5" name="Text 3"/>
          <p:cNvSpPr/>
          <p:nvPr/>
        </p:nvSpPr>
        <p:spPr>
          <a:xfrm>
            <a:off x="1477110" y="1467223"/>
            <a:ext cx="2911439" cy="228600"/>
          </a:xfrm>
          <a:prstGeom prst="rect">
            <a:avLst/>
          </a:prstGeom>
          <a:noFill/>
          <a:ln/>
        </p:spPr>
        <p:txBody>
          <a:bodyPr wrap="square" lIns="0" tIns="0" rIns="0" bIns="0" rtlCol="0" anchor="t"/>
          <a:lstStyle/>
          <a:p>
            <a:pPr marL="0" indent="0" algn="l">
              <a:lnSpc>
                <a:spcPts val="1800"/>
              </a:lnSpc>
              <a:spcAft>
                <a:spcPts val="900"/>
              </a:spcAft>
              <a:buNone/>
            </a:pPr>
            <a:r>
              <a:rPr lang="en-US" sz="2400" b="1" dirty="0">
                <a:solidFill>
                  <a:schemeClr val="accent1"/>
                </a:solidFill>
                <a:latin typeface="Calibri" pitchFamily="34" charset="0"/>
                <a:ea typeface="Calibri" pitchFamily="34" charset="-122"/>
                <a:cs typeface="Calibri" pitchFamily="34" charset="-120"/>
              </a:rPr>
              <a:t>The Technique</a:t>
            </a:r>
            <a:endParaRPr lang="en-US" sz="2400" dirty="0">
              <a:solidFill>
                <a:schemeClr val="accent1"/>
              </a:solidFill>
            </a:endParaRPr>
          </a:p>
        </p:txBody>
      </p:sp>
      <p:sp>
        <p:nvSpPr>
          <p:cNvPr id="6" name="Text 4"/>
          <p:cNvSpPr/>
          <p:nvPr/>
        </p:nvSpPr>
        <p:spPr>
          <a:xfrm>
            <a:off x="628650" y="1947863"/>
            <a:ext cx="3759899" cy="190500"/>
          </a:xfrm>
          <a:prstGeom prst="rect">
            <a:avLst/>
          </a:prstGeom>
          <a:noFill/>
          <a:ln/>
        </p:spPr>
        <p:txBody>
          <a:bodyPr wrap="square" lIns="0" tIns="0" rIns="0" bIns="0" rtlCol="0" anchor="t"/>
          <a:lstStyle/>
          <a:p>
            <a:pPr marL="0" indent="0" algn="l">
              <a:lnSpc>
                <a:spcPts val="1500"/>
              </a:lnSpc>
              <a:spcAft>
                <a:spcPts val="450"/>
              </a:spcAft>
              <a:buNone/>
            </a:pPr>
            <a:r>
              <a:rPr lang="en-US" sz="1600" dirty="0">
                <a:solidFill>
                  <a:srgbClr val="2C3E50"/>
                </a:solidFill>
                <a:latin typeface="Calibri" pitchFamily="34" charset="0"/>
                <a:ea typeface="Calibri" pitchFamily="34" charset="-122"/>
                <a:cs typeface="Calibri" pitchFamily="34" charset="-120"/>
              </a:rPr>
              <a:t>1. Place one hand on chest, one on belly</a:t>
            </a:r>
            <a:endParaRPr lang="en-US" sz="1600" dirty="0"/>
          </a:p>
        </p:txBody>
      </p:sp>
      <p:sp>
        <p:nvSpPr>
          <p:cNvPr id="7" name="Text 5"/>
          <p:cNvSpPr/>
          <p:nvPr/>
        </p:nvSpPr>
        <p:spPr>
          <a:xfrm>
            <a:off x="628650" y="2195513"/>
            <a:ext cx="3759899" cy="190500"/>
          </a:xfrm>
          <a:prstGeom prst="rect">
            <a:avLst/>
          </a:prstGeom>
          <a:noFill/>
          <a:ln/>
        </p:spPr>
        <p:txBody>
          <a:bodyPr wrap="square" lIns="0" tIns="0" rIns="0" bIns="0" rtlCol="0" anchor="t"/>
          <a:lstStyle/>
          <a:p>
            <a:pPr marL="0" indent="0" algn="l">
              <a:lnSpc>
                <a:spcPts val="1500"/>
              </a:lnSpc>
              <a:spcAft>
                <a:spcPts val="450"/>
              </a:spcAft>
              <a:buNone/>
            </a:pPr>
            <a:r>
              <a:rPr lang="en-US" sz="1600" dirty="0">
                <a:solidFill>
                  <a:srgbClr val="2C3E50"/>
                </a:solidFill>
                <a:latin typeface="Calibri" pitchFamily="34" charset="0"/>
                <a:ea typeface="Calibri" pitchFamily="34" charset="-122"/>
                <a:cs typeface="Calibri" pitchFamily="34" charset="-120"/>
              </a:rPr>
              <a:t>2. Breathe in through nose </a:t>
            </a:r>
            <a:endParaRPr lang="en-US" sz="1600" dirty="0"/>
          </a:p>
        </p:txBody>
      </p:sp>
      <p:sp>
        <p:nvSpPr>
          <p:cNvPr id="8" name="Text 6"/>
          <p:cNvSpPr/>
          <p:nvPr/>
        </p:nvSpPr>
        <p:spPr>
          <a:xfrm>
            <a:off x="628650" y="2443163"/>
            <a:ext cx="3759899" cy="190500"/>
          </a:xfrm>
          <a:prstGeom prst="rect">
            <a:avLst/>
          </a:prstGeom>
          <a:noFill/>
          <a:ln/>
        </p:spPr>
        <p:txBody>
          <a:bodyPr wrap="square" lIns="0" tIns="0" rIns="0" bIns="0" rtlCol="0" anchor="t"/>
          <a:lstStyle/>
          <a:p>
            <a:pPr marL="0" indent="0" algn="l">
              <a:lnSpc>
                <a:spcPts val="1500"/>
              </a:lnSpc>
              <a:spcAft>
                <a:spcPts val="450"/>
              </a:spcAft>
              <a:buNone/>
            </a:pPr>
            <a:r>
              <a:rPr lang="en-US" sz="1600" dirty="0">
                <a:solidFill>
                  <a:srgbClr val="2C3E50"/>
                </a:solidFill>
                <a:latin typeface="Calibri" pitchFamily="34" charset="0"/>
                <a:ea typeface="Calibri" pitchFamily="34" charset="-122"/>
                <a:cs typeface="Calibri" pitchFamily="34" charset="-120"/>
              </a:rPr>
              <a:t>3. Hold </a:t>
            </a:r>
            <a:endParaRPr lang="en-US" sz="1600" dirty="0"/>
          </a:p>
        </p:txBody>
      </p:sp>
      <p:sp>
        <p:nvSpPr>
          <p:cNvPr id="9" name="Text 7"/>
          <p:cNvSpPr/>
          <p:nvPr/>
        </p:nvSpPr>
        <p:spPr>
          <a:xfrm>
            <a:off x="628650" y="2690813"/>
            <a:ext cx="3759899" cy="190500"/>
          </a:xfrm>
          <a:prstGeom prst="rect">
            <a:avLst/>
          </a:prstGeom>
          <a:noFill/>
          <a:ln/>
        </p:spPr>
        <p:txBody>
          <a:bodyPr wrap="square" lIns="0" tIns="0" rIns="0" bIns="0" rtlCol="0" anchor="t"/>
          <a:lstStyle/>
          <a:p>
            <a:pPr marL="0" indent="0" algn="l">
              <a:lnSpc>
                <a:spcPts val="1500"/>
              </a:lnSpc>
              <a:spcAft>
                <a:spcPts val="900"/>
              </a:spcAft>
              <a:buNone/>
            </a:pPr>
            <a:r>
              <a:rPr lang="en-US" sz="1600" dirty="0">
                <a:solidFill>
                  <a:srgbClr val="2C3E50"/>
                </a:solidFill>
                <a:latin typeface="Calibri" pitchFamily="34" charset="0"/>
                <a:ea typeface="Calibri" pitchFamily="34" charset="-122"/>
                <a:cs typeface="Calibri" pitchFamily="34" charset="-120"/>
              </a:rPr>
              <a:t>4. Breathe slowly out through mouth</a:t>
            </a:r>
            <a:endParaRPr lang="en-US" sz="1600" dirty="0"/>
          </a:p>
        </p:txBody>
      </p:sp>
      <p:sp>
        <p:nvSpPr>
          <p:cNvPr id="10" name="Text 8"/>
          <p:cNvSpPr/>
          <p:nvPr/>
        </p:nvSpPr>
        <p:spPr>
          <a:xfrm>
            <a:off x="628650" y="2995613"/>
            <a:ext cx="4124322" cy="190500"/>
          </a:xfrm>
          <a:prstGeom prst="rect">
            <a:avLst/>
          </a:prstGeom>
          <a:noFill/>
          <a:ln/>
        </p:spPr>
        <p:txBody>
          <a:bodyPr wrap="square" lIns="0" tIns="0" rIns="0" bIns="0" rtlCol="0" anchor="t"/>
          <a:lstStyle/>
          <a:p>
            <a:pPr marL="0" indent="0" algn="l">
              <a:lnSpc>
                <a:spcPts val="1500"/>
              </a:lnSpc>
              <a:buNone/>
            </a:pPr>
            <a:r>
              <a:rPr lang="en-US" sz="1600" b="1" dirty="0">
                <a:solidFill>
                  <a:srgbClr val="2C3E50"/>
                </a:solidFill>
                <a:latin typeface="Calibri" pitchFamily="34" charset="0"/>
                <a:ea typeface="Calibri" pitchFamily="34" charset="-122"/>
                <a:cs typeface="Calibri" pitchFamily="34" charset="-120"/>
              </a:rPr>
              <a:t>"I control my breath now. Nobody else does."</a:t>
            </a:r>
            <a:endParaRPr lang="en-US" sz="1600" dirty="0"/>
          </a:p>
        </p:txBody>
      </p:sp>
      <p:sp>
        <p:nvSpPr>
          <p:cNvPr id="12" name="Text 9"/>
          <p:cNvSpPr/>
          <p:nvPr/>
        </p:nvSpPr>
        <p:spPr>
          <a:xfrm>
            <a:off x="5061584" y="1280161"/>
            <a:ext cx="3759899" cy="228600"/>
          </a:xfrm>
          <a:prstGeom prst="rect">
            <a:avLst/>
          </a:prstGeom>
          <a:noFill/>
          <a:ln/>
        </p:spPr>
        <p:txBody>
          <a:bodyPr wrap="square" lIns="0" tIns="0" rIns="0" bIns="0" rtlCol="0" anchor="t"/>
          <a:lstStyle/>
          <a:p>
            <a:pPr marL="0" indent="0" algn="l">
              <a:lnSpc>
                <a:spcPts val="1800"/>
              </a:lnSpc>
              <a:spcAft>
                <a:spcPts val="900"/>
              </a:spcAft>
              <a:buNone/>
            </a:pPr>
            <a:r>
              <a:rPr lang="en-US" sz="2400" b="1" dirty="0">
                <a:solidFill>
                  <a:schemeClr val="accent1"/>
                </a:solidFill>
                <a:latin typeface="Calibri" pitchFamily="34" charset="0"/>
                <a:ea typeface="Calibri" pitchFamily="34" charset="-122"/>
                <a:cs typeface="Calibri" pitchFamily="34" charset="-120"/>
              </a:rPr>
              <a:t>Why This is Revolutionary</a:t>
            </a:r>
            <a:endParaRPr lang="en-US" sz="2400" dirty="0">
              <a:solidFill>
                <a:schemeClr val="accent1"/>
              </a:solidFill>
            </a:endParaRPr>
          </a:p>
        </p:txBody>
      </p:sp>
      <p:sp>
        <p:nvSpPr>
          <p:cNvPr id="14" name="Text 11"/>
          <p:cNvSpPr/>
          <p:nvPr/>
        </p:nvSpPr>
        <p:spPr>
          <a:xfrm>
            <a:off x="381000" y="3567113"/>
            <a:ext cx="8382000" cy="962025"/>
          </a:xfrm>
          <a:prstGeom prst="roundRect">
            <a:avLst>
              <a:gd name="adj" fmla="val 7921"/>
            </a:avLst>
          </a:prstGeom>
          <a:solidFill>
            <a:srgbClr val="ECF0F1"/>
          </a:solidFill>
          <a:ln w="19050">
            <a:solidFill>
              <a:srgbClr val="16A085"/>
            </a:solidFill>
          </a:ln>
        </p:spPr>
        <p:txBody>
          <a:bodyPr wrap="square" rtlCol="0" anchor="ctr"/>
          <a:lstStyle/>
          <a:p>
            <a:pPr marL="0" indent="0">
              <a:buNone/>
            </a:pPr>
            <a:endParaRPr lang="en-US" dirty="0"/>
          </a:p>
        </p:txBody>
      </p:sp>
      <p:sp>
        <p:nvSpPr>
          <p:cNvPr id="21" name="Text 1">
            <a:extLst>
              <a:ext uri="{FF2B5EF4-FFF2-40B4-BE49-F238E27FC236}">
                <a16:creationId xmlns:a16="http://schemas.microsoft.com/office/drawing/2014/main" id="{EDCFDE7A-BBB0-96D1-2688-2CE3B3830B11}"/>
              </a:ext>
            </a:extLst>
          </p:cNvPr>
          <p:cNvSpPr/>
          <p:nvPr/>
        </p:nvSpPr>
        <p:spPr>
          <a:xfrm>
            <a:off x="4724399" y="1653332"/>
            <a:ext cx="4124325" cy="1723281"/>
          </a:xfrm>
          <a:prstGeom prst="roundRect">
            <a:avLst>
              <a:gd name="adj" fmla="val 3883"/>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15" name="Text 12"/>
          <p:cNvSpPr/>
          <p:nvPr/>
        </p:nvSpPr>
        <p:spPr>
          <a:xfrm>
            <a:off x="3045809" y="3744219"/>
            <a:ext cx="3895725" cy="228600"/>
          </a:xfrm>
          <a:prstGeom prst="rect">
            <a:avLst/>
          </a:prstGeom>
          <a:noFill/>
          <a:ln/>
        </p:spPr>
        <p:txBody>
          <a:bodyPr wrap="square" lIns="0" tIns="0" rIns="0" bIns="0" rtlCol="0" anchor="t"/>
          <a:lstStyle/>
          <a:p>
            <a:pPr marL="0" indent="0" algn="l">
              <a:lnSpc>
                <a:spcPts val="1800"/>
              </a:lnSpc>
              <a:spcAft>
                <a:spcPts val="750"/>
              </a:spcAft>
              <a:buNone/>
            </a:pPr>
            <a:r>
              <a:rPr lang="en-US" sz="2800" b="1" dirty="0">
                <a:solidFill>
                  <a:schemeClr val="accent1"/>
                </a:solidFill>
                <a:latin typeface="Calibri" pitchFamily="34" charset="0"/>
                <a:ea typeface="Calibri" pitchFamily="34" charset="-122"/>
                <a:cs typeface="Calibri" pitchFamily="34" charset="-120"/>
              </a:rPr>
              <a:t>Breathing Affirmation</a:t>
            </a:r>
            <a:endParaRPr lang="en-US" sz="2800" dirty="0">
              <a:solidFill>
                <a:schemeClr val="accent1"/>
              </a:solidFill>
            </a:endParaRPr>
          </a:p>
        </p:txBody>
      </p:sp>
      <p:sp>
        <p:nvSpPr>
          <p:cNvPr id="16" name="Text 13"/>
          <p:cNvSpPr/>
          <p:nvPr/>
        </p:nvSpPr>
        <p:spPr>
          <a:xfrm>
            <a:off x="609600" y="4081463"/>
            <a:ext cx="8083296" cy="257175"/>
          </a:xfrm>
          <a:prstGeom prst="rect">
            <a:avLst/>
          </a:prstGeom>
          <a:noFill/>
          <a:ln/>
        </p:spPr>
        <p:txBody>
          <a:bodyPr wrap="square" lIns="0" tIns="0" rIns="0" bIns="0" rtlCol="0" anchor="t"/>
          <a:lstStyle/>
          <a:p>
            <a:pPr marL="0" indent="0" algn="l">
              <a:lnSpc>
                <a:spcPts val="2025"/>
              </a:lnSpc>
              <a:buNone/>
            </a:pPr>
            <a:r>
              <a:rPr lang="en-US" sz="1400" i="1" dirty="0">
                <a:solidFill>
                  <a:srgbClr val="2C3E50"/>
                </a:solidFill>
                <a:latin typeface="Calibri" pitchFamily="34" charset="0"/>
                <a:ea typeface="Calibri" pitchFamily="34" charset="-122"/>
                <a:cs typeface="Calibri" pitchFamily="34" charset="-120"/>
              </a:rPr>
              <a:t>"My breath belongs to me. I choose to breathe deeply and fully. My breath is mine to control and I am safe. </a:t>
            </a:r>
            <a:endParaRPr lang="en-US" sz="1400" dirty="0"/>
          </a:p>
        </p:txBody>
      </p:sp>
      <p:sp>
        <p:nvSpPr>
          <p:cNvPr id="17" name="Text 14"/>
          <p:cNvSpPr/>
          <p:nvPr/>
        </p:nvSpPr>
        <p:spPr>
          <a:xfrm>
            <a:off x="628650" y="4587811"/>
            <a:ext cx="8549640" cy="152400"/>
          </a:xfrm>
          <a:prstGeom prst="rect">
            <a:avLst/>
          </a:prstGeom>
          <a:noFill/>
          <a:ln/>
        </p:spPr>
        <p:txBody>
          <a:bodyPr wrap="square" lIns="0" tIns="0" rIns="0" bIns="0" rtlCol="0" anchor="t"/>
          <a:lstStyle/>
          <a:p>
            <a:r>
              <a:rPr lang="en-US" dirty="0">
                <a:solidFill>
                  <a:schemeClr val="accent1"/>
                </a:solidFill>
                <a:latin typeface="Calibri" pitchFamily="34" charset="0"/>
                <a:ea typeface="Calibri" pitchFamily="34" charset="-122"/>
                <a:cs typeface="Calibri" pitchFamily="34" charset="-120"/>
              </a:rPr>
              <a:t>Your breath is always with you, always available, and under YOUR control now.</a:t>
            </a:r>
            <a:br>
              <a:rPr lang="en-US" dirty="0">
                <a:solidFill>
                  <a:schemeClr val="accent1"/>
                </a:solidFill>
                <a:latin typeface="Calibri" pitchFamily="34" charset="0"/>
                <a:ea typeface="Calibri" pitchFamily="34" charset="-122"/>
                <a:cs typeface="Calibri" pitchFamily="34" charset="-120"/>
              </a:rPr>
            </a:br>
            <a:endParaRPr lang="en-US" dirty="0"/>
          </a:p>
          <a:p>
            <a:pPr marL="0" indent="0" algn="l">
              <a:lnSpc>
                <a:spcPts val="1200"/>
              </a:lnSpc>
              <a:buNone/>
            </a:pPr>
            <a:endParaRPr lang="en-US" dirty="0">
              <a:solidFill>
                <a:schemeClr val="accent1"/>
              </a:solidFill>
            </a:endParaRPr>
          </a:p>
        </p:txBody>
      </p:sp>
      <p:sp>
        <p:nvSpPr>
          <p:cNvPr id="20" name="TextBox 19">
            <a:extLst>
              <a:ext uri="{FF2B5EF4-FFF2-40B4-BE49-F238E27FC236}">
                <a16:creationId xmlns:a16="http://schemas.microsoft.com/office/drawing/2014/main" id="{EADA2AA2-DFFF-1FBD-D6BB-96D6C23959C7}"/>
              </a:ext>
            </a:extLst>
          </p:cNvPr>
          <p:cNvSpPr txBox="1"/>
          <p:nvPr/>
        </p:nvSpPr>
        <p:spPr>
          <a:xfrm>
            <a:off x="4906611" y="1803113"/>
            <a:ext cx="3759899" cy="1477328"/>
          </a:xfrm>
          <a:prstGeom prst="rect">
            <a:avLst/>
          </a:prstGeom>
          <a:noFill/>
        </p:spPr>
        <p:txBody>
          <a:bodyPr wrap="square" rtlCol="0">
            <a:spAutoFit/>
          </a:bodyPr>
          <a:lstStyle/>
          <a:p>
            <a:r>
              <a:rPr lang="en-US" dirty="0"/>
              <a:t>As a survivor, controlled breathing was often restricted during abuse Every conscious breath you take is an act of freedom and self-care and calms the body and emotions.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299914" y="419100"/>
            <a:ext cx="8844086" cy="381000"/>
          </a:xfrm>
          <a:prstGeom prst="rect">
            <a:avLst/>
          </a:prstGeom>
          <a:noFill/>
          <a:ln/>
        </p:spPr>
        <p:txBody>
          <a:bodyPr wrap="square" lIns="38100" tIns="0" rIns="0" bIns="0" rtlCol="0" anchor="t"/>
          <a:lstStyle/>
          <a:p>
            <a:pPr marL="0" indent="0" algn="l">
              <a:lnSpc>
                <a:spcPts val="3000"/>
              </a:lnSpc>
              <a:buNone/>
            </a:pPr>
            <a:r>
              <a:rPr lang="en-US" sz="3200" b="1" dirty="0">
                <a:solidFill>
                  <a:schemeClr val="accent1"/>
                </a:solidFill>
                <a:latin typeface="Georgia" pitchFamily="34" charset="0"/>
                <a:ea typeface="Georgia" pitchFamily="34" charset="-122"/>
                <a:cs typeface="Georgia" pitchFamily="34" charset="-120"/>
              </a:rPr>
              <a:t>F  -  FIND Grounding and Focus on Safety</a:t>
            </a:r>
            <a:endParaRPr lang="en-US" sz="3200" dirty="0">
              <a:solidFill>
                <a:schemeClr val="accent1"/>
              </a:solidFill>
            </a:endParaRPr>
          </a:p>
        </p:txBody>
      </p:sp>
      <p:sp>
        <p:nvSpPr>
          <p:cNvPr id="3" name="Text 1"/>
          <p:cNvSpPr/>
          <p:nvPr/>
        </p:nvSpPr>
        <p:spPr>
          <a:xfrm>
            <a:off x="400050" y="1200150"/>
            <a:ext cx="4095750" cy="1771650"/>
          </a:xfrm>
          <a:prstGeom prst="roundRect">
            <a:avLst>
              <a:gd name="adj" fmla="val 4301"/>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4" name="Text 2"/>
          <p:cNvSpPr/>
          <p:nvPr/>
        </p:nvSpPr>
        <p:spPr>
          <a:xfrm>
            <a:off x="604470" y="1381125"/>
            <a:ext cx="3723865" cy="228600"/>
          </a:xfrm>
          <a:prstGeom prst="rect">
            <a:avLst/>
          </a:prstGeom>
          <a:noFill/>
          <a:ln/>
        </p:spPr>
        <p:txBody>
          <a:bodyPr wrap="square" lIns="0" tIns="0" rIns="0" bIns="0" rtlCol="0" anchor="t"/>
          <a:lstStyle/>
          <a:p>
            <a:pPr marL="0" indent="0" algn="l">
              <a:lnSpc>
                <a:spcPts val="1800"/>
              </a:lnSpc>
              <a:spcAft>
                <a:spcPts val="750"/>
              </a:spcAft>
              <a:buNone/>
            </a:pPr>
            <a:r>
              <a:rPr lang="en-US" sz="2400" b="1" dirty="0">
                <a:solidFill>
                  <a:schemeClr val="accent1"/>
                </a:solidFill>
                <a:latin typeface="Calibri" pitchFamily="34" charset="0"/>
                <a:ea typeface="Calibri" pitchFamily="34" charset="-122"/>
                <a:cs typeface="Calibri" pitchFamily="34" charset="-120"/>
              </a:rPr>
              <a:t>Establish Safety</a:t>
            </a:r>
            <a:endParaRPr lang="en-US" sz="2400" dirty="0">
              <a:solidFill>
                <a:schemeClr val="accent1"/>
              </a:solidFill>
            </a:endParaRPr>
          </a:p>
        </p:txBody>
      </p:sp>
      <p:sp>
        <p:nvSpPr>
          <p:cNvPr id="5" name="Text 3"/>
          <p:cNvSpPr/>
          <p:nvPr/>
        </p:nvSpPr>
        <p:spPr>
          <a:xfrm>
            <a:off x="533971" y="1682262"/>
            <a:ext cx="3827907" cy="190500"/>
          </a:xfrm>
          <a:prstGeom prst="rect">
            <a:avLst/>
          </a:prstGeom>
          <a:noFill/>
          <a:ln/>
        </p:spPr>
        <p:txBody>
          <a:bodyPr wrap="square" lIns="0" tIns="0" rIns="0" bIns="0" rtlCol="0" anchor="t"/>
          <a:lstStyle/>
          <a:p>
            <a:pPr marL="0" indent="0" algn="l">
              <a:lnSpc>
                <a:spcPts val="1500"/>
              </a:lnSpc>
              <a:spcAft>
                <a:spcPts val="300"/>
              </a:spcAft>
              <a:buNone/>
            </a:pPr>
            <a:r>
              <a:rPr lang="en-US" sz="1600" dirty="0">
                <a:solidFill>
                  <a:srgbClr val="2C3E50"/>
                </a:solidFill>
                <a:latin typeface="Calibri" pitchFamily="34" charset="0"/>
                <a:ea typeface="Calibri" pitchFamily="34" charset="-122"/>
                <a:cs typeface="Calibri" pitchFamily="34" charset="-120"/>
              </a:rPr>
              <a:t>"I am genuinely safe right now"</a:t>
            </a:r>
            <a:endParaRPr lang="en-US" sz="1600" dirty="0"/>
          </a:p>
        </p:txBody>
      </p:sp>
      <p:sp>
        <p:nvSpPr>
          <p:cNvPr id="6" name="Text 4"/>
          <p:cNvSpPr/>
          <p:nvPr/>
        </p:nvSpPr>
        <p:spPr>
          <a:xfrm>
            <a:off x="552450" y="1907339"/>
            <a:ext cx="3827907" cy="190500"/>
          </a:xfrm>
          <a:prstGeom prst="rect">
            <a:avLst/>
          </a:prstGeom>
          <a:noFill/>
          <a:ln/>
        </p:spPr>
        <p:txBody>
          <a:bodyPr wrap="square" lIns="0" tIns="0" rIns="0" bIns="0" rtlCol="0" anchor="t"/>
          <a:lstStyle/>
          <a:p>
            <a:pPr marL="0" indent="0" algn="l">
              <a:lnSpc>
                <a:spcPts val="1500"/>
              </a:lnSpc>
              <a:spcAft>
                <a:spcPts val="300"/>
              </a:spcAft>
              <a:buNone/>
            </a:pPr>
            <a:r>
              <a:rPr lang="en-US" sz="1600" dirty="0">
                <a:solidFill>
                  <a:srgbClr val="2C3E50"/>
                </a:solidFill>
                <a:latin typeface="Calibri" pitchFamily="34" charset="0"/>
                <a:ea typeface="Calibri" pitchFamily="34" charset="-122"/>
                <a:cs typeface="Calibri" pitchFamily="34" charset="-120"/>
              </a:rPr>
              <a:t>"I am no longer in danger"</a:t>
            </a:r>
            <a:endParaRPr lang="en-US" sz="1600" dirty="0"/>
          </a:p>
        </p:txBody>
      </p:sp>
      <p:sp>
        <p:nvSpPr>
          <p:cNvPr id="7" name="Text 5"/>
          <p:cNvSpPr/>
          <p:nvPr/>
        </p:nvSpPr>
        <p:spPr>
          <a:xfrm>
            <a:off x="552450" y="2147944"/>
            <a:ext cx="3827907" cy="190500"/>
          </a:xfrm>
          <a:prstGeom prst="rect">
            <a:avLst/>
          </a:prstGeom>
          <a:noFill/>
          <a:ln/>
        </p:spPr>
        <p:txBody>
          <a:bodyPr wrap="square" lIns="0" tIns="0" rIns="0" bIns="0" rtlCol="0" anchor="t"/>
          <a:lstStyle/>
          <a:p>
            <a:pPr marL="0" indent="0" algn="l">
              <a:lnSpc>
                <a:spcPts val="1500"/>
              </a:lnSpc>
              <a:spcAft>
                <a:spcPts val="300"/>
              </a:spcAft>
              <a:buNone/>
            </a:pPr>
            <a:r>
              <a:rPr lang="en-US" sz="1600" dirty="0">
                <a:solidFill>
                  <a:srgbClr val="2C3E50"/>
                </a:solidFill>
                <a:latin typeface="Calibri" pitchFamily="34" charset="0"/>
                <a:ea typeface="Calibri" pitchFamily="34" charset="-122"/>
                <a:cs typeface="Calibri" pitchFamily="34" charset="-120"/>
              </a:rPr>
              <a:t>"Look around—this is 2025"</a:t>
            </a:r>
            <a:endParaRPr lang="en-US" sz="1600" dirty="0"/>
          </a:p>
        </p:txBody>
      </p:sp>
      <p:sp>
        <p:nvSpPr>
          <p:cNvPr id="8" name="Text 6"/>
          <p:cNvSpPr/>
          <p:nvPr/>
        </p:nvSpPr>
        <p:spPr>
          <a:xfrm>
            <a:off x="541214" y="2369544"/>
            <a:ext cx="3827907" cy="190500"/>
          </a:xfrm>
          <a:prstGeom prst="rect">
            <a:avLst/>
          </a:prstGeom>
          <a:noFill/>
          <a:ln/>
        </p:spPr>
        <p:txBody>
          <a:bodyPr wrap="square" lIns="0" tIns="0" rIns="0" bIns="0" rtlCol="0" anchor="t"/>
          <a:lstStyle/>
          <a:p>
            <a:pPr marL="0" indent="0" algn="l">
              <a:lnSpc>
                <a:spcPts val="1500"/>
              </a:lnSpc>
              <a:spcAft>
                <a:spcPts val="300"/>
              </a:spcAft>
              <a:buNone/>
            </a:pPr>
            <a:r>
              <a:rPr lang="en-US" sz="1600" dirty="0">
                <a:solidFill>
                  <a:srgbClr val="2C3E50"/>
                </a:solidFill>
                <a:latin typeface="Calibri" pitchFamily="34" charset="0"/>
                <a:ea typeface="Calibri" pitchFamily="34" charset="-122"/>
                <a:cs typeface="Calibri" pitchFamily="34" charset="-120"/>
              </a:rPr>
              <a:t>"Feel my feet on the floor"</a:t>
            </a:r>
            <a:endParaRPr lang="en-US" sz="1600" dirty="0"/>
          </a:p>
        </p:txBody>
      </p:sp>
      <p:sp>
        <p:nvSpPr>
          <p:cNvPr id="9" name="Text 7"/>
          <p:cNvSpPr/>
          <p:nvPr/>
        </p:nvSpPr>
        <p:spPr>
          <a:xfrm>
            <a:off x="552450" y="2628711"/>
            <a:ext cx="3827907" cy="190500"/>
          </a:xfrm>
          <a:prstGeom prst="rect">
            <a:avLst/>
          </a:prstGeom>
          <a:noFill/>
          <a:ln/>
        </p:spPr>
        <p:txBody>
          <a:bodyPr wrap="square" lIns="0" tIns="0" rIns="0" bIns="0" rtlCol="0" anchor="t"/>
          <a:lstStyle/>
          <a:p>
            <a:pPr marL="0" indent="0" algn="l">
              <a:lnSpc>
                <a:spcPts val="1500"/>
              </a:lnSpc>
              <a:buNone/>
            </a:pPr>
            <a:r>
              <a:rPr lang="en-US" sz="1600" b="1" dirty="0">
                <a:solidFill>
                  <a:srgbClr val="2C3E50"/>
                </a:solidFill>
                <a:latin typeface="Calibri" pitchFamily="34" charset="0"/>
                <a:ea typeface="Calibri" pitchFamily="34" charset="-122"/>
                <a:cs typeface="Calibri" pitchFamily="34" charset="-120"/>
              </a:rPr>
              <a:t>"I survived and I got away."</a:t>
            </a:r>
            <a:endParaRPr lang="en-US" sz="1600" dirty="0"/>
          </a:p>
        </p:txBody>
      </p:sp>
      <p:sp>
        <p:nvSpPr>
          <p:cNvPr id="10" name="Text 8"/>
          <p:cNvSpPr/>
          <p:nvPr/>
        </p:nvSpPr>
        <p:spPr>
          <a:xfrm>
            <a:off x="4648200" y="1161208"/>
            <a:ext cx="4095750" cy="1810591"/>
          </a:xfrm>
          <a:prstGeom prst="roundRect">
            <a:avLst>
              <a:gd name="adj" fmla="val 5832"/>
            </a:avLst>
          </a:prstGeom>
          <a:solidFill>
            <a:schemeClr val="accent1"/>
          </a:solidFill>
          <a:ln/>
        </p:spPr>
        <p:txBody>
          <a:bodyPr wrap="square" rtlCol="0" anchor="ctr"/>
          <a:lstStyle/>
          <a:p>
            <a:pPr marL="0" indent="0">
              <a:buNone/>
            </a:pPr>
            <a:endParaRPr lang="en-US" dirty="0"/>
          </a:p>
        </p:txBody>
      </p:sp>
      <p:sp>
        <p:nvSpPr>
          <p:cNvPr id="11" name="Text 9"/>
          <p:cNvSpPr/>
          <p:nvPr/>
        </p:nvSpPr>
        <p:spPr>
          <a:xfrm>
            <a:off x="4935093" y="1449391"/>
            <a:ext cx="3827907" cy="228600"/>
          </a:xfrm>
          <a:prstGeom prst="rect">
            <a:avLst/>
          </a:prstGeom>
          <a:noFill/>
          <a:ln/>
        </p:spPr>
        <p:txBody>
          <a:bodyPr wrap="square" lIns="0" tIns="0" rIns="0" bIns="0" rtlCol="0" anchor="t"/>
          <a:lstStyle/>
          <a:p>
            <a:pPr marL="0" indent="0" algn="l">
              <a:lnSpc>
                <a:spcPts val="1800"/>
              </a:lnSpc>
              <a:spcAft>
                <a:spcPts val="750"/>
              </a:spcAft>
              <a:buNone/>
            </a:pPr>
            <a:r>
              <a:rPr lang="en-US" sz="2800" b="1" dirty="0">
                <a:solidFill>
                  <a:schemeClr val="bg1"/>
                </a:solidFill>
                <a:latin typeface="Calibri" pitchFamily="34" charset="0"/>
                <a:ea typeface="Calibri" pitchFamily="34" charset="-122"/>
                <a:cs typeface="Calibri" pitchFamily="34" charset="-120"/>
              </a:rPr>
              <a:t>You Are Safe</a:t>
            </a:r>
            <a:endParaRPr lang="en-US" sz="2800" dirty="0">
              <a:solidFill>
                <a:schemeClr val="bg1"/>
              </a:solidFill>
            </a:endParaRPr>
          </a:p>
        </p:txBody>
      </p:sp>
      <p:sp>
        <p:nvSpPr>
          <p:cNvPr id="12" name="Text 10"/>
          <p:cNvSpPr/>
          <p:nvPr/>
        </p:nvSpPr>
        <p:spPr>
          <a:xfrm>
            <a:off x="4864989" y="1803490"/>
            <a:ext cx="3827907" cy="639812"/>
          </a:xfrm>
          <a:prstGeom prst="rect">
            <a:avLst/>
          </a:prstGeom>
          <a:noFill/>
          <a:ln/>
        </p:spPr>
        <p:txBody>
          <a:bodyPr wrap="square" lIns="0" tIns="0" rIns="0" bIns="0" rtlCol="0" anchor="t"/>
          <a:lstStyle/>
          <a:p>
            <a:pPr marL="0" indent="0" algn="l">
              <a:lnSpc>
                <a:spcPts val="1680"/>
              </a:lnSpc>
              <a:buNone/>
            </a:pPr>
            <a:r>
              <a:rPr lang="en-US" sz="1600" dirty="0">
                <a:solidFill>
                  <a:srgbClr val="FFFFFF"/>
                </a:solidFill>
                <a:latin typeface="Calibri" pitchFamily="34" charset="0"/>
                <a:ea typeface="Calibri" pitchFamily="34" charset="-122"/>
                <a:cs typeface="Calibri" pitchFamily="34" charset="-120"/>
              </a:rPr>
              <a:t>You have the right to claim your safety. Every time you ground yourself in present reality, you're proving that you escaped and that you have adult resources now.</a:t>
            </a:r>
            <a:endParaRPr lang="en-US" sz="1600" dirty="0"/>
          </a:p>
        </p:txBody>
      </p:sp>
      <p:sp>
        <p:nvSpPr>
          <p:cNvPr id="13" name="Text 11"/>
          <p:cNvSpPr/>
          <p:nvPr/>
        </p:nvSpPr>
        <p:spPr>
          <a:xfrm>
            <a:off x="400050" y="3201147"/>
            <a:ext cx="8382000" cy="1150186"/>
          </a:xfrm>
          <a:prstGeom prst="roundRect">
            <a:avLst>
              <a:gd name="adj" fmla="val 8163"/>
            </a:avLst>
          </a:prstGeom>
          <a:solidFill>
            <a:srgbClr val="ECF0F1"/>
          </a:solidFill>
          <a:ln w="19050">
            <a:solidFill>
              <a:srgbClr val="D4AF37"/>
            </a:solidFill>
          </a:ln>
        </p:spPr>
        <p:txBody>
          <a:bodyPr wrap="square" rtlCol="0" anchor="ctr"/>
          <a:lstStyle/>
          <a:p>
            <a:pPr marL="0" indent="0">
              <a:buNone/>
            </a:pPr>
            <a:endParaRPr lang="en-US" dirty="0"/>
          </a:p>
        </p:txBody>
      </p:sp>
      <p:sp>
        <p:nvSpPr>
          <p:cNvPr id="14" name="Text 12"/>
          <p:cNvSpPr/>
          <p:nvPr/>
        </p:nvSpPr>
        <p:spPr>
          <a:xfrm>
            <a:off x="2691912" y="3443724"/>
            <a:ext cx="5902804" cy="228600"/>
          </a:xfrm>
          <a:prstGeom prst="rect">
            <a:avLst/>
          </a:prstGeom>
          <a:noFill/>
          <a:ln/>
        </p:spPr>
        <p:txBody>
          <a:bodyPr wrap="square" lIns="0" tIns="0" rIns="0" bIns="0" rtlCol="0" anchor="t"/>
          <a:lstStyle/>
          <a:p>
            <a:pPr marL="0" indent="0" algn="l">
              <a:lnSpc>
                <a:spcPts val="1800"/>
              </a:lnSpc>
              <a:spcAft>
                <a:spcPts val="750"/>
              </a:spcAft>
              <a:buNone/>
            </a:pPr>
            <a:r>
              <a:rPr lang="en-US" sz="2800" b="1" dirty="0">
                <a:solidFill>
                  <a:schemeClr val="accent1"/>
                </a:solidFill>
                <a:latin typeface="Calibri" pitchFamily="34" charset="0"/>
                <a:ea typeface="Calibri" pitchFamily="34" charset="-122"/>
                <a:cs typeface="Calibri" pitchFamily="34" charset="-120"/>
              </a:rPr>
              <a:t>Grounding Affirmation</a:t>
            </a:r>
            <a:endParaRPr lang="en-US" sz="2800" dirty="0">
              <a:solidFill>
                <a:schemeClr val="accent1"/>
              </a:solidFill>
            </a:endParaRPr>
          </a:p>
        </p:txBody>
      </p:sp>
      <p:sp>
        <p:nvSpPr>
          <p:cNvPr id="15" name="Text 13"/>
          <p:cNvSpPr/>
          <p:nvPr/>
        </p:nvSpPr>
        <p:spPr>
          <a:xfrm>
            <a:off x="552450" y="3719287"/>
            <a:ext cx="8549640" cy="228600"/>
          </a:xfrm>
          <a:prstGeom prst="rect">
            <a:avLst/>
          </a:prstGeom>
          <a:noFill/>
          <a:ln/>
        </p:spPr>
        <p:txBody>
          <a:bodyPr wrap="square" lIns="0" tIns="0" rIns="0" bIns="0" rtlCol="0" anchor="t"/>
          <a:lstStyle/>
          <a:p>
            <a:pPr marL="0" indent="0" algn="l">
              <a:lnSpc>
                <a:spcPts val="1800"/>
              </a:lnSpc>
              <a:buNone/>
            </a:pPr>
            <a:r>
              <a:rPr lang="en-US" sz="1600" i="1" dirty="0">
                <a:solidFill>
                  <a:srgbClr val="2C3E50"/>
                </a:solidFill>
                <a:latin typeface="Calibri" pitchFamily="34" charset="0"/>
                <a:ea typeface="Calibri" pitchFamily="34" charset="-122"/>
                <a:cs typeface="Calibri" pitchFamily="34" charset="-120"/>
              </a:rPr>
              <a:t>"I am here, in this moment, in this safe place. I am an adult with resources and choices. </a:t>
            </a:r>
          </a:p>
          <a:p>
            <a:pPr marL="0" indent="0" algn="l">
              <a:lnSpc>
                <a:spcPts val="1800"/>
              </a:lnSpc>
              <a:buNone/>
            </a:pPr>
            <a:r>
              <a:rPr lang="en-US" sz="1600" i="1" dirty="0">
                <a:solidFill>
                  <a:srgbClr val="2C3E50"/>
                </a:solidFill>
                <a:latin typeface="Calibri" pitchFamily="34" charset="0"/>
                <a:ea typeface="Calibri" pitchFamily="34" charset="-122"/>
                <a:cs typeface="Calibri" pitchFamily="34" charset="-120"/>
              </a:rPr>
              <a:t>The past is over, and I am free."</a:t>
            </a:r>
            <a:endParaRPr lang="en-US" sz="1600" dirty="0"/>
          </a:p>
        </p:txBody>
      </p:sp>
      <p:sp>
        <p:nvSpPr>
          <p:cNvPr id="16" name="Text 14"/>
          <p:cNvSpPr/>
          <p:nvPr/>
        </p:nvSpPr>
        <p:spPr>
          <a:xfrm>
            <a:off x="179754" y="4563222"/>
            <a:ext cx="8669800" cy="249383"/>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Physical grounding connects you to your adult body as a source of information and strength.</a:t>
            </a:r>
            <a:endParaRPr lang="en-US" dirty="0">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571500" y="447675"/>
            <a:ext cx="8533358" cy="381000"/>
          </a:xfrm>
          <a:prstGeom prst="rect">
            <a:avLst/>
          </a:prstGeom>
          <a:noFill/>
          <a:ln/>
        </p:spPr>
        <p:txBody>
          <a:bodyPr wrap="square" lIns="38100" tIns="0" rIns="0" bIns="0" rtlCol="0" anchor="t"/>
          <a:lstStyle/>
          <a:p>
            <a:pPr marL="0" indent="0" algn="l">
              <a:lnSpc>
                <a:spcPts val="3000"/>
              </a:lnSpc>
              <a:buNone/>
            </a:pPr>
            <a:r>
              <a:rPr lang="en-US" sz="3600" b="1" dirty="0">
                <a:solidFill>
                  <a:schemeClr val="accent1"/>
                </a:solidFill>
                <a:latin typeface="Georgia" pitchFamily="34" charset="0"/>
                <a:ea typeface="Georgia" pitchFamily="34" charset="-122"/>
                <a:cs typeface="Georgia" pitchFamily="34" charset="-120"/>
              </a:rPr>
              <a:t>E - ENGAGE the Present Moment</a:t>
            </a:r>
            <a:endParaRPr lang="en-US" sz="3600" dirty="0">
              <a:solidFill>
                <a:schemeClr val="accent1"/>
              </a:solidFill>
            </a:endParaRPr>
          </a:p>
        </p:txBody>
      </p:sp>
      <p:sp>
        <p:nvSpPr>
          <p:cNvPr id="5" name="Text 2"/>
          <p:cNvSpPr/>
          <p:nvPr/>
        </p:nvSpPr>
        <p:spPr>
          <a:xfrm>
            <a:off x="400050" y="1932171"/>
            <a:ext cx="2717453" cy="666750"/>
          </a:xfrm>
          <a:prstGeom prst="roundRect">
            <a:avLst>
              <a:gd name="adj" fmla="val 8571"/>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6" name="Text 3"/>
          <p:cNvSpPr/>
          <p:nvPr/>
        </p:nvSpPr>
        <p:spPr>
          <a:xfrm>
            <a:off x="609600" y="2031329"/>
            <a:ext cx="1820985"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SEE</a:t>
            </a:r>
            <a:endParaRPr lang="en-US" sz="1050" dirty="0">
              <a:solidFill>
                <a:schemeClr val="accent1"/>
              </a:solidFill>
            </a:endParaRPr>
          </a:p>
        </p:txBody>
      </p:sp>
      <p:sp>
        <p:nvSpPr>
          <p:cNvPr id="7" name="Text 4"/>
          <p:cNvSpPr/>
          <p:nvPr/>
        </p:nvSpPr>
        <p:spPr>
          <a:xfrm>
            <a:off x="533400" y="2278979"/>
            <a:ext cx="2460906" cy="152400"/>
          </a:xfrm>
          <a:prstGeom prst="rect">
            <a:avLst/>
          </a:prstGeom>
          <a:noFill/>
          <a:ln/>
        </p:spPr>
        <p:txBody>
          <a:bodyPr wrap="square" lIns="0" tIns="0" rIns="0" bIns="0" rtlCol="0" anchor="t"/>
          <a:lstStyle/>
          <a:p>
            <a:pPr marL="0" indent="0" algn="l">
              <a:lnSpc>
                <a:spcPts val="1200"/>
              </a:lnSpc>
              <a:buNone/>
            </a:pPr>
            <a:r>
              <a:rPr lang="en-US" sz="1600" dirty="0">
                <a:solidFill>
                  <a:srgbClr val="2C3E50"/>
                </a:solidFill>
                <a:latin typeface="Calibri" pitchFamily="34" charset="0"/>
                <a:ea typeface="Calibri" pitchFamily="34" charset="-122"/>
                <a:cs typeface="Calibri" pitchFamily="34" charset="-120"/>
              </a:rPr>
              <a:t>Name 5 things you can see </a:t>
            </a:r>
            <a:endParaRPr lang="en-US" sz="1600" dirty="0"/>
          </a:p>
        </p:txBody>
      </p:sp>
      <p:sp>
        <p:nvSpPr>
          <p:cNvPr id="8" name="Text 5"/>
          <p:cNvSpPr/>
          <p:nvPr/>
        </p:nvSpPr>
        <p:spPr>
          <a:xfrm>
            <a:off x="3193703" y="1924050"/>
            <a:ext cx="2717453" cy="666750"/>
          </a:xfrm>
          <a:prstGeom prst="roundRect">
            <a:avLst>
              <a:gd name="adj" fmla="val 8571"/>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9" name="Text 6"/>
          <p:cNvSpPr/>
          <p:nvPr/>
        </p:nvSpPr>
        <p:spPr>
          <a:xfrm>
            <a:off x="3346103" y="2057400"/>
            <a:ext cx="2460906"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HEAR</a:t>
            </a:r>
            <a:endParaRPr lang="en-US" sz="2400" dirty="0">
              <a:solidFill>
                <a:schemeClr val="accent1"/>
              </a:solidFill>
            </a:endParaRPr>
          </a:p>
        </p:txBody>
      </p:sp>
      <p:sp>
        <p:nvSpPr>
          <p:cNvPr id="10" name="Text 7"/>
          <p:cNvSpPr/>
          <p:nvPr/>
        </p:nvSpPr>
        <p:spPr>
          <a:xfrm>
            <a:off x="3212752" y="2305050"/>
            <a:ext cx="2594257" cy="152400"/>
          </a:xfrm>
          <a:prstGeom prst="rect">
            <a:avLst/>
          </a:prstGeom>
          <a:noFill/>
          <a:ln/>
        </p:spPr>
        <p:txBody>
          <a:bodyPr wrap="square" lIns="0" tIns="0" rIns="0" bIns="0" rtlCol="0" anchor="t"/>
          <a:lstStyle/>
          <a:p>
            <a:pPr marL="0" indent="0" algn="l">
              <a:lnSpc>
                <a:spcPts val="1200"/>
              </a:lnSpc>
              <a:buNone/>
            </a:pPr>
            <a:r>
              <a:rPr lang="en-US" sz="1600" dirty="0">
                <a:solidFill>
                  <a:srgbClr val="2C3E50"/>
                </a:solidFill>
                <a:latin typeface="Calibri" pitchFamily="34" charset="0"/>
                <a:ea typeface="Calibri" pitchFamily="34" charset="-122"/>
                <a:cs typeface="Calibri" pitchFamily="34" charset="-120"/>
              </a:rPr>
              <a:t>What do you hear around you?</a:t>
            </a:r>
            <a:endParaRPr lang="en-US" sz="1600" dirty="0"/>
          </a:p>
        </p:txBody>
      </p:sp>
      <p:sp>
        <p:nvSpPr>
          <p:cNvPr id="11" name="Text 8"/>
          <p:cNvSpPr/>
          <p:nvPr/>
        </p:nvSpPr>
        <p:spPr>
          <a:xfrm>
            <a:off x="6006405" y="1924050"/>
            <a:ext cx="2717453" cy="666750"/>
          </a:xfrm>
          <a:prstGeom prst="roundRect">
            <a:avLst>
              <a:gd name="adj" fmla="val 8571"/>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2" name="Text 9"/>
          <p:cNvSpPr/>
          <p:nvPr/>
        </p:nvSpPr>
        <p:spPr>
          <a:xfrm>
            <a:off x="6158805" y="2057400"/>
            <a:ext cx="2460906"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 TOUCH</a:t>
            </a:r>
            <a:endParaRPr lang="en-US" sz="2400" dirty="0">
              <a:solidFill>
                <a:schemeClr val="accent1"/>
              </a:solidFill>
            </a:endParaRPr>
          </a:p>
        </p:txBody>
      </p:sp>
      <p:sp>
        <p:nvSpPr>
          <p:cNvPr id="13" name="Text 10"/>
          <p:cNvSpPr/>
          <p:nvPr/>
        </p:nvSpPr>
        <p:spPr>
          <a:xfrm>
            <a:off x="6158805" y="2305050"/>
            <a:ext cx="2460906" cy="152400"/>
          </a:xfrm>
          <a:prstGeom prst="rect">
            <a:avLst/>
          </a:prstGeom>
          <a:noFill/>
          <a:ln/>
        </p:spPr>
        <p:txBody>
          <a:bodyPr wrap="square" lIns="0" tIns="0" rIns="0" bIns="0" rtlCol="0" anchor="t"/>
          <a:lstStyle/>
          <a:p>
            <a:pPr marL="0" indent="0" algn="l">
              <a:lnSpc>
                <a:spcPts val="1200"/>
              </a:lnSpc>
              <a:buNone/>
            </a:pPr>
            <a:r>
              <a:rPr lang="en-US" sz="1600" dirty="0">
                <a:solidFill>
                  <a:srgbClr val="2C3E50"/>
                </a:solidFill>
                <a:latin typeface="Calibri" pitchFamily="34" charset="0"/>
                <a:ea typeface="Calibri" pitchFamily="34" charset="-122"/>
                <a:cs typeface="Calibri" pitchFamily="34" charset="-120"/>
              </a:rPr>
              <a:t>Feel textures around you</a:t>
            </a:r>
            <a:endParaRPr lang="en-US" sz="1600" dirty="0"/>
          </a:p>
        </p:txBody>
      </p:sp>
      <p:sp>
        <p:nvSpPr>
          <p:cNvPr id="14" name="Text 11"/>
          <p:cNvSpPr/>
          <p:nvPr/>
        </p:nvSpPr>
        <p:spPr>
          <a:xfrm>
            <a:off x="381000" y="2686050"/>
            <a:ext cx="3947071" cy="666750"/>
          </a:xfrm>
          <a:prstGeom prst="roundRect">
            <a:avLst>
              <a:gd name="adj" fmla="val 8571"/>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5" name="Text 12"/>
          <p:cNvSpPr/>
          <p:nvPr/>
        </p:nvSpPr>
        <p:spPr>
          <a:xfrm>
            <a:off x="533400" y="2819400"/>
            <a:ext cx="3715116"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SMELL</a:t>
            </a:r>
            <a:endParaRPr lang="en-US" sz="2000" dirty="0">
              <a:solidFill>
                <a:schemeClr val="accent1"/>
              </a:solidFill>
            </a:endParaRPr>
          </a:p>
        </p:txBody>
      </p:sp>
      <p:sp>
        <p:nvSpPr>
          <p:cNvPr id="16" name="Text 13"/>
          <p:cNvSpPr/>
          <p:nvPr/>
        </p:nvSpPr>
        <p:spPr>
          <a:xfrm>
            <a:off x="533400" y="3067050"/>
            <a:ext cx="3715116" cy="152400"/>
          </a:xfrm>
          <a:prstGeom prst="rect">
            <a:avLst/>
          </a:prstGeom>
          <a:noFill/>
          <a:ln/>
        </p:spPr>
        <p:txBody>
          <a:bodyPr wrap="square" lIns="0" tIns="0" rIns="0" bIns="0" rtlCol="0" anchor="t"/>
          <a:lstStyle/>
          <a:p>
            <a:pPr marL="0" indent="0" algn="l">
              <a:lnSpc>
                <a:spcPts val="1200"/>
              </a:lnSpc>
              <a:buNone/>
            </a:pPr>
            <a:r>
              <a:rPr lang="en-US" sz="1600" dirty="0">
                <a:solidFill>
                  <a:srgbClr val="2C3E50"/>
                </a:solidFill>
                <a:latin typeface="Calibri" pitchFamily="34" charset="0"/>
                <a:ea typeface="Calibri" pitchFamily="34" charset="-122"/>
                <a:cs typeface="Calibri" pitchFamily="34" charset="-120"/>
              </a:rPr>
              <a:t>Notice the scents in the air</a:t>
            </a:r>
            <a:endParaRPr lang="en-US" sz="1600" dirty="0"/>
          </a:p>
        </p:txBody>
      </p:sp>
      <p:sp>
        <p:nvSpPr>
          <p:cNvPr id="17" name="Text 14"/>
          <p:cNvSpPr/>
          <p:nvPr/>
        </p:nvSpPr>
        <p:spPr>
          <a:xfrm>
            <a:off x="4423321" y="2686050"/>
            <a:ext cx="4300537" cy="666750"/>
          </a:xfrm>
          <a:prstGeom prst="roundRect">
            <a:avLst>
              <a:gd name="adj" fmla="val 8571"/>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8" name="Text 15"/>
          <p:cNvSpPr/>
          <p:nvPr/>
        </p:nvSpPr>
        <p:spPr>
          <a:xfrm>
            <a:off x="4575721" y="2819400"/>
            <a:ext cx="3715116"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TASTE</a:t>
            </a:r>
            <a:endParaRPr lang="en-US" sz="1050" dirty="0">
              <a:solidFill>
                <a:schemeClr val="accent1"/>
              </a:solidFill>
            </a:endParaRPr>
          </a:p>
        </p:txBody>
      </p:sp>
      <p:sp>
        <p:nvSpPr>
          <p:cNvPr id="19" name="Text 16"/>
          <p:cNvSpPr/>
          <p:nvPr/>
        </p:nvSpPr>
        <p:spPr>
          <a:xfrm>
            <a:off x="4575721" y="3067050"/>
            <a:ext cx="3715116" cy="152400"/>
          </a:xfrm>
          <a:prstGeom prst="rect">
            <a:avLst/>
          </a:prstGeom>
          <a:noFill/>
          <a:ln/>
        </p:spPr>
        <p:txBody>
          <a:bodyPr wrap="square" lIns="0" tIns="0" rIns="0" bIns="0" rtlCol="0" anchor="t"/>
          <a:lstStyle/>
          <a:p>
            <a:pPr marL="0" indent="0" algn="l">
              <a:lnSpc>
                <a:spcPts val="1200"/>
              </a:lnSpc>
              <a:buNone/>
            </a:pPr>
            <a:r>
              <a:rPr lang="en-US" sz="1600" dirty="0">
                <a:solidFill>
                  <a:schemeClr val="accent1"/>
                </a:solidFill>
                <a:latin typeface="Calibri" pitchFamily="34" charset="0"/>
                <a:ea typeface="Calibri" pitchFamily="34" charset="-122"/>
                <a:cs typeface="Calibri" pitchFamily="34" charset="-120"/>
              </a:rPr>
              <a:t>Take a sip of water, tea, juice, taste it</a:t>
            </a:r>
            <a:endParaRPr lang="en-US" sz="1600" dirty="0">
              <a:solidFill>
                <a:schemeClr val="accent1"/>
              </a:solidFill>
            </a:endParaRPr>
          </a:p>
        </p:txBody>
      </p:sp>
      <p:sp>
        <p:nvSpPr>
          <p:cNvPr id="20" name="Text 17"/>
          <p:cNvSpPr/>
          <p:nvPr/>
        </p:nvSpPr>
        <p:spPr>
          <a:xfrm>
            <a:off x="381000" y="3448050"/>
            <a:ext cx="8382000" cy="685800"/>
          </a:xfrm>
          <a:prstGeom prst="roundRect">
            <a:avLst>
              <a:gd name="adj" fmla="val 11111"/>
            </a:avLst>
          </a:prstGeom>
          <a:solidFill>
            <a:srgbClr val="ECF0F1"/>
          </a:solidFill>
          <a:ln/>
        </p:spPr>
        <p:txBody>
          <a:bodyPr wrap="square" rtlCol="0" anchor="ctr"/>
          <a:lstStyle/>
          <a:p>
            <a:pPr marL="0" indent="0">
              <a:buNone/>
            </a:pPr>
            <a:endParaRPr lang="en-US" dirty="0"/>
          </a:p>
        </p:txBody>
      </p:sp>
      <p:sp>
        <p:nvSpPr>
          <p:cNvPr id="21" name="Shape 18"/>
          <p:cNvSpPr/>
          <p:nvPr/>
        </p:nvSpPr>
        <p:spPr>
          <a:xfrm>
            <a:off x="400050" y="3448050"/>
            <a:ext cx="0" cy="685800"/>
          </a:xfrm>
          <a:prstGeom prst="line">
            <a:avLst/>
          </a:prstGeom>
          <a:noFill/>
          <a:ln w="38100">
            <a:solidFill>
              <a:schemeClr val="accent1"/>
            </a:solidFill>
            <a:prstDash val="solid"/>
          </a:ln>
        </p:spPr>
        <p:txBody>
          <a:bodyPr/>
          <a:lstStyle/>
          <a:p>
            <a:endParaRPr lang="en-US"/>
          </a:p>
        </p:txBody>
      </p:sp>
      <p:sp>
        <p:nvSpPr>
          <p:cNvPr id="22" name="Text 19"/>
          <p:cNvSpPr/>
          <p:nvPr/>
        </p:nvSpPr>
        <p:spPr>
          <a:xfrm>
            <a:off x="609600" y="3600450"/>
            <a:ext cx="8122158" cy="381000"/>
          </a:xfrm>
          <a:prstGeom prst="rect">
            <a:avLst/>
          </a:prstGeom>
          <a:noFill/>
          <a:ln/>
        </p:spPr>
        <p:txBody>
          <a:bodyPr wrap="square" lIns="0" tIns="0" rIns="0" bIns="0" rtlCol="0" anchor="t"/>
          <a:lstStyle/>
          <a:p>
            <a:pPr marL="0" indent="0" algn="l">
              <a:lnSpc>
                <a:spcPts val="1500"/>
              </a:lnSpc>
              <a:buNone/>
            </a:pPr>
            <a:r>
              <a:rPr lang="en-US" sz="1600" b="1" dirty="0">
                <a:solidFill>
                  <a:schemeClr val="accent1"/>
                </a:solidFill>
                <a:latin typeface="Calibri" pitchFamily="34" charset="0"/>
                <a:ea typeface="Calibri" pitchFamily="34" charset="-122"/>
                <a:cs typeface="Calibri" pitchFamily="34" charset="-120"/>
              </a:rPr>
              <a:t>Your Power:</a:t>
            </a:r>
            <a:r>
              <a:rPr lang="en-US" sz="1600" dirty="0">
                <a:solidFill>
                  <a:schemeClr val="accent1"/>
                </a:solidFill>
                <a:latin typeface="Calibri" pitchFamily="34" charset="0"/>
                <a:ea typeface="Calibri" pitchFamily="34" charset="-122"/>
                <a:cs typeface="Calibri" pitchFamily="34" charset="-120"/>
              </a:rPr>
              <a:t> Your senses belong to you now. You get to choose what you experience. Every conscious sensory choice is an act of reclaiming your autonomy.</a:t>
            </a:r>
            <a:endParaRPr lang="en-US" sz="1600" dirty="0">
              <a:solidFill>
                <a:schemeClr val="accent1"/>
              </a:solidFill>
            </a:endParaRPr>
          </a:p>
        </p:txBody>
      </p:sp>
      <p:sp>
        <p:nvSpPr>
          <p:cNvPr id="23" name="Text 20"/>
          <p:cNvSpPr/>
          <p:nvPr/>
        </p:nvSpPr>
        <p:spPr>
          <a:xfrm>
            <a:off x="381000" y="4133850"/>
            <a:ext cx="8382000" cy="419100"/>
          </a:xfrm>
          <a:prstGeom prst="roundRect">
            <a:avLst>
              <a:gd name="adj" fmla="val 13636"/>
            </a:avLst>
          </a:prstGeom>
          <a:solidFill>
            <a:schemeClr val="accent1"/>
          </a:solidFill>
          <a:ln/>
        </p:spPr>
        <p:txBody>
          <a:bodyPr wrap="square" rtlCol="0" anchor="ctr"/>
          <a:lstStyle/>
          <a:p>
            <a:pPr marL="0" indent="0">
              <a:buNone/>
            </a:pPr>
            <a:endParaRPr lang="en-US" dirty="0"/>
          </a:p>
        </p:txBody>
      </p:sp>
      <p:sp>
        <p:nvSpPr>
          <p:cNvPr id="26" name="Rectangle: Rounded Corners 25">
            <a:extLst>
              <a:ext uri="{FF2B5EF4-FFF2-40B4-BE49-F238E27FC236}">
                <a16:creationId xmlns:a16="http://schemas.microsoft.com/office/drawing/2014/main" id="{923636D2-8A72-27E2-6712-36FAD573845C}"/>
              </a:ext>
            </a:extLst>
          </p:cNvPr>
          <p:cNvSpPr/>
          <p:nvPr/>
        </p:nvSpPr>
        <p:spPr>
          <a:xfrm>
            <a:off x="371856" y="942975"/>
            <a:ext cx="8391144" cy="8810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21"/>
          <p:cNvSpPr/>
          <p:nvPr/>
        </p:nvSpPr>
        <p:spPr>
          <a:xfrm>
            <a:off x="609600" y="4269791"/>
            <a:ext cx="8238744" cy="190500"/>
          </a:xfrm>
          <a:prstGeom prst="rect">
            <a:avLst/>
          </a:prstGeom>
          <a:noFill/>
          <a:ln/>
        </p:spPr>
        <p:txBody>
          <a:bodyPr wrap="square" lIns="0" tIns="0" rIns="0" bIns="0" rtlCol="0" anchor="t"/>
          <a:lstStyle/>
          <a:p>
            <a:pPr marL="0" indent="0" algn="l">
              <a:lnSpc>
                <a:spcPts val="1500"/>
              </a:lnSpc>
              <a:buNone/>
            </a:pPr>
            <a:r>
              <a:rPr lang="en-US" sz="2000" b="1" dirty="0">
                <a:solidFill>
                  <a:schemeClr val="bg1"/>
                </a:solidFill>
                <a:latin typeface="Calibri" pitchFamily="34" charset="0"/>
                <a:ea typeface="Calibri" pitchFamily="34" charset="-122"/>
                <a:cs typeface="Calibri" pitchFamily="34" charset="-120"/>
              </a:rPr>
              <a:t>Advanced Practice: Create a personalized "sensory safety kit"</a:t>
            </a:r>
            <a:endParaRPr lang="en-US" sz="2000" dirty="0">
              <a:solidFill>
                <a:schemeClr val="bg1"/>
              </a:solidFill>
            </a:endParaRPr>
          </a:p>
        </p:txBody>
      </p:sp>
      <p:sp>
        <p:nvSpPr>
          <p:cNvPr id="25" name="Text 22"/>
          <p:cNvSpPr/>
          <p:nvPr/>
        </p:nvSpPr>
        <p:spPr>
          <a:xfrm>
            <a:off x="680314" y="4656506"/>
            <a:ext cx="8947099" cy="45719"/>
          </a:xfrm>
          <a:prstGeom prst="rect">
            <a:avLst/>
          </a:prstGeom>
          <a:noFill/>
          <a:ln/>
        </p:spPr>
        <p:txBody>
          <a:bodyPr wrap="square" lIns="0" tIns="0" rIns="0" bIns="0" rtlCol="0" anchor="t"/>
          <a:lstStyle/>
          <a:p>
            <a:pPr marL="0" indent="0" algn="l">
              <a:lnSpc>
                <a:spcPts val="1200"/>
              </a:lnSpc>
              <a:buNone/>
            </a:pPr>
            <a:r>
              <a:rPr lang="en-US" sz="1600" dirty="0">
                <a:latin typeface="Calibri" pitchFamily="34" charset="0"/>
                <a:ea typeface="Calibri" pitchFamily="34" charset="-122"/>
                <a:cs typeface="Calibri" pitchFamily="34" charset="-120"/>
              </a:rPr>
              <a:t>For survivors, sensory triggers were weapons. Now you're reclaiming them as tools for healing.</a:t>
            </a:r>
            <a:endParaRPr lang="en-US" sz="1600" dirty="0"/>
          </a:p>
        </p:txBody>
      </p:sp>
      <p:sp>
        <p:nvSpPr>
          <p:cNvPr id="4" name="Text 1"/>
          <p:cNvSpPr/>
          <p:nvPr/>
        </p:nvSpPr>
        <p:spPr>
          <a:xfrm>
            <a:off x="1212361" y="1357557"/>
            <a:ext cx="8161020" cy="228600"/>
          </a:xfrm>
          <a:prstGeom prst="rect">
            <a:avLst/>
          </a:prstGeom>
          <a:noFill/>
          <a:ln/>
        </p:spPr>
        <p:txBody>
          <a:bodyPr wrap="square" lIns="0" tIns="0" rIns="0" bIns="0" rtlCol="0" anchor="t"/>
          <a:lstStyle/>
          <a:p>
            <a:pPr marL="0" indent="0" algn="l">
              <a:lnSpc>
                <a:spcPts val="1800"/>
              </a:lnSpc>
              <a:buNone/>
            </a:pPr>
            <a:r>
              <a:rPr lang="en-US" sz="3200" b="1" dirty="0">
                <a:solidFill>
                  <a:schemeClr val="bg1"/>
                </a:solidFill>
                <a:latin typeface="Calibri" pitchFamily="34" charset="0"/>
                <a:ea typeface="Calibri" pitchFamily="34" charset="-122"/>
                <a:cs typeface="Calibri" pitchFamily="34" charset="-120"/>
              </a:rPr>
              <a:t>Use All Five Senses to Anchor Yourself</a:t>
            </a:r>
            <a:endParaRPr lang="en-US" sz="32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9DCF4F86-7777-C1A2-447A-035DDD9ED1A2}"/>
              </a:ext>
            </a:extLst>
          </p:cNvPr>
          <p:cNvSpPr/>
          <p:nvPr/>
        </p:nvSpPr>
        <p:spPr>
          <a:xfrm>
            <a:off x="407467" y="3246723"/>
            <a:ext cx="8407931" cy="10932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504825" y="408756"/>
            <a:ext cx="8382000" cy="762000"/>
          </a:xfrm>
          <a:prstGeom prst="rect">
            <a:avLst/>
          </a:prstGeom>
          <a:noFill/>
          <a:ln/>
        </p:spPr>
        <p:txBody>
          <a:bodyPr wrap="square" lIns="38100" tIns="0" rIns="0" bIns="0" rtlCol="0" anchor="t"/>
          <a:lstStyle/>
          <a:p>
            <a:pPr marL="0" indent="0" algn="l">
              <a:lnSpc>
                <a:spcPts val="3000"/>
              </a:lnSpc>
              <a:buNone/>
            </a:pPr>
            <a:r>
              <a:rPr lang="en-US" sz="3600" b="1" dirty="0">
                <a:solidFill>
                  <a:schemeClr val="accent1"/>
                </a:solidFill>
                <a:latin typeface="Georgia" pitchFamily="34" charset="0"/>
                <a:ea typeface="Georgia" pitchFamily="34" charset="-122"/>
                <a:cs typeface="Georgia" pitchFamily="34" charset="-120"/>
              </a:rPr>
              <a:t>G  -  GUIDE with Gentle Approach</a:t>
            </a:r>
            <a:endParaRPr lang="en-US" sz="3600" dirty="0">
              <a:solidFill>
                <a:schemeClr val="accent1"/>
              </a:solidFill>
            </a:endParaRPr>
          </a:p>
        </p:txBody>
      </p:sp>
      <p:sp>
        <p:nvSpPr>
          <p:cNvPr id="3" name="Text 1"/>
          <p:cNvSpPr/>
          <p:nvPr/>
        </p:nvSpPr>
        <p:spPr>
          <a:xfrm>
            <a:off x="382810" y="1015453"/>
            <a:ext cx="8378380" cy="2029458"/>
          </a:xfrm>
          <a:prstGeom prst="roundRect">
            <a:avLst>
              <a:gd name="adj" fmla="val 4762"/>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4" name="Shape 2"/>
          <p:cNvSpPr/>
          <p:nvPr/>
        </p:nvSpPr>
        <p:spPr>
          <a:xfrm>
            <a:off x="431292" y="1015563"/>
            <a:ext cx="0" cy="1991543"/>
          </a:xfrm>
          <a:prstGeom prst="line">
            <a:avLst/>
          </a:prstGeom>
          <a:noFill/>
          <a:ln w="57150">
            <a:solidFill>
              <a:schemeClr val="accent1"/>
            </a:solidFill>
            <a:prstDash val="solid"/>
          </a:ln>
        </p:spPr>
        <p:txBody>
          <a:bodyPr/>
          <a:lstStyle/>
          <a:p>
            <a:endParaRPr lang="en-US"/>
          </a:p>
        </p:txBody>
      </p:sp>
      <p:sp>
        <p:nvSpPr>
          <p:cNvPr id="5" name="Text 3"/>
          <p:cNvSpPr/>
          <p:nvPr/>
        </p:nvSpPr>
        <p:spPr>
          <a:xfrm>
            <a:off x="2766822" y="1317801"/>
            <a:ext cx="3769614" cy="228600"/>
          </a:xfrm>
          <a:prstGeom prst="rect">
            <a:avLst/>
          </a:prstGeom>
          <a:noFill/>
          <a:ln/>
        </p:spPr>
        <p:txBody>
          <a:bodyPr wrap="square" lIns="0" tIns="0" rIns="0" bIns="0" rtlCol="0" anchor="t"/>
          <a:lstStyle/>
          <a:p>
            <a:pPr marL="0" indent="0" algn="l">
              <a:lnSpc>
                <a:spcPts val="1800"/>
              </a:lnSpc>
              <a:spcAft>
                <a:spcPts val="750"/>
              </a:spcAft>
              <a:buNone/>
            </a:pPr>
            <a:r>
              <a:rPr lang="en-US" sz="2800" b="1" dirty="0">
                <a:solidFill>
                  <a:schemeClr val="accent1"/>
                </a:solidFill>
                <a:latin typeface="Calibri" pitchFamily="34" charset="0"/>
                <a:ea typeface="Calibri" pitchFamily="34" charset="-122"/>
                <a:cs typeface="Calibri" pitchFamily="34" charset="-120"/>
              </a:rPr>
              <a:t>GUIDE: Internal Kindness</a:t>
            </a:r>
            <a:endParaRPr lang="en-US" sz="2800" dirty="0">
              <a:solidFill>
                <a:schemeClr val="accent1"/>
              </a:solidFill>
            </a:endParaRPr>
          </a:p>
        </p:txBody>
      </p:sp>
      <p:sp>
        <p:nvSpPr>
          <p:cNvPr id="6" name="Text 4"/>
          <p:cNvSpPr/>
          <p:nvPr/>
        </p:nvSpPr>
        <p:spPr>
          <a:xfrm>
            <a:off x="549887" y="1733417"/>
            <a:ext cx="7396527"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Lower your internal voice to calm, soothing tone</a:t>
            </a:r>
            <a:endParaRPr lang="en-US" sz="2400" b="1" dirty="0">
              <a:solidFill>
                <a:schemeClr val="accent1"/>
              </a:solidFill>
            </a:endParaRPr>
          </a:p>
        </p:txBody>
      </p:sp>
      <p:sp>
        <p:nvSpPr>
          <p:cNvPr id="7" name="Text 5"/>
          <p:cNvSpPr/>
          <p:nvPr/>
        </p:nvSpPr>
        <p:spPr>
          <a:xfrm>
            <a:off x="523875" y="2030182"/>
            <a:ext cx="7955103"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Don’t use your power over scared parts with harsh judgment</a:t>
            </a:r>
            <a:endParaRPr lang="en-US" sz="2400" b="1" dirty="0">
              <a:solidFill>
                <a:schemeClr val="accent1"/>
              </a:solidFill>
            </a:endParaRPr>
          </a:p>
        </p:txBody>
      </p:sp>
      <p:sp>
        <p:nvSpPr>
          <p:cNvPr id="8" name="Text 6"/>
          <p:cNvSpPr/>
          <p:nvPr/>
        </p:nvSpPr>
        <p:spPr>
          <a:xfrm>
            <a:off x="523875" y="2322516"/>
            <a:ext cx="7559417"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Move slowly and be patient with yourself and your parts </a:t>
            </a:r>
            <a:endParaRPr lang="en-US" sz="2400" b="1" dirty="0">
              <a:solidFill>
                <a:schemeClr val="accent1"/>
              </a:solidFill>
            </a:endParaRPr>
          </a:p>
        </p:txBody>
      </p:sp>
      <p:sp>
        <p:nvSpPr>
          <p:cNvPr id="9" name="Text 7"/>
          <p:cNvSpPr/>
          <p:nvPr/>
        </p:nvSpPr>
        <p:spPr>
          <a:xfrm>
            <a:off x="517018" y="2615654"/>
            <a:ext cx="8188831" cy="190500"/>
          </a:xfrm>
          <a:prstGeom prst="rect">
            <a:avLst/>
          </a:prstGeom>
          <a:noFill/>
          <a:ln/>
        </p:spPr>
        <p:txBody>
          <a:bodyPr wrap="square" lIns="0" tIns="0" rIns="0" bIns="0" rtlCol="0" anchor="t"/>
          <a:lstStyle/>
          <a:p>
            <a:pPr marL="0" indent="0" algn="l">
              <a:lnSpc>
                <a:spcPts val="1500"/>
              </a:lnSpc>
              <a:buNone/>
            </a:pPr>
            <a:r>
              <a:rPr lang="en-US" sz="2400" b="1" dirty="0">
                <a:solidFill>
                  <a:schemeClr val="accent1"/>
                </a:solidFill>
                <a:latin typeface="Calibri" pitchFamily="34" charset="0"/>
                <a:ea typeface="Calibri" pitchFamily="34" charset="-122"/>
                <a:cs typeface="Calibri" pitchFamily="34" charset="-120"/>
              </a:rPr>
              <a:t>Reassure the parts that you are there. “I'm here with you now."</a:t>
            </a:r>
            <a:endParaRPr lang="en-US" sz="2400" dirty="0">
              <a:solidFill>
                <a:schemeClr val="accent1"/>
              </a:solidFill>
            </a:endParaRPr>
          </a:p>
        </p:txBody>
      </p:sp>
      <p:sp>
        <p:nvSpPr>
          <p:cNvPr id="12" name="Text 10"/>
          <p:cNvSpPr/>
          <p:nvPr/>
        </p:nvSpPr>
        <p:spPr>
          <a:xfrm>
            <a:off x="4936235" y="1600832"/>
            <a:ext cx="3769614" cy="228600"/>
          </a:xfrm>
          <a:prstGeom prst="rect">
            <a:avLst/>
          </a:prstGeom>
          <a:noFill/>
          <a:ln/>
        </p:spPr>
        <p:txBody>
          <a:bodyPr wrap="square" lIns="0" tIns="0" rIns="0" bIns="0" rtlCol="0" anchor="t"/>
          <a:lstStyle/>
          <a:p>
            <a:pPr marL="0" indent="0" algn="l">
              <a:lnSpc>
                <a:spcPts val="1800"/>
              </a:lnSpc>
              <a:spcAft>
                <a:spcPts val="750"/>
              </a:spcAft>
              <a:buNone/>
            </a:pPr>
            <a:endParaRPr lang="en-US" sz="2400" dirty="0">
              <a:solidFill>
                <a:schemeClr val="accent1"/>
              </a:solidFill>
            </a:endParaRPr>
          </a:p>
        </p:txBody>
      </p:sp>
      <p:sp>
        <p:nvSpPr>
          <p:cNvPr id="13" name="Text 11"/>
          <p:cNvSpPr/>
          <p:nvPr/>
        </p:nvSpPr>
        <p:spPr>
          <a:xfrm>
            <a:off x="4895850" y="1886582"/>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400" dirty="0">
              <a:solidFill>
                <a:schemeClr val="accent1"/>
              </a:solidFill>
            </a:endParaRPr>
          </a:p>
        </p:txBody>
      </p:sp>
      <p:sp>
        <p:nvSpPr>
          <p:cNvPr id="14" name="Text 12"/>
          <p:cNvSpPr/>
          <p:nvPr/>
        </p:nvSpPr>
        <p:spPr>
          <a:xfrm>
            <a:off x="4900246" y="2191698"/>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400" dirty="0">
              <a:solidFill>
                <a:schemeClr val="accent1"/>
              </a:solidFill>
            </a:endParaRPr>
          </a:p>
        </p:txBody>
      </p:sp>
      <p:sp>
        <p:nvSpPr>
          <p:cNvPr id="16" name="Text 14"/>
          <p:cNvSpPr/>
          <p:nvPr/>
        </p:nvSpPr>
        <p:spPr>
          <a:xfrm>
            <a:off x="4900246" y="2805608"/>
            <a:ext cx="3769614" cy="190500"/>
          </a:xfrm>
          <a:prstGeom prst="rect">
            <a:avLst/>
          </a:prstGeom>
          <a:noFill/>
          <a:ln/>
        </p:spPr>
        <p:txBody>
          <a:bodyPr wrap="square" lIns="0" tIns="0" rIns="0" bIns="0" rtlCol="0" anchor="t"/>
          <a:lstStyle/>
          <a:p>
            <a:pPr marL="0" indent="0" algn="l">
              <a:lnSpc>
                <a:spcPts val="1500"/>
              </a:lnSpc>
              <a:buNone/>
            </a:pPr>
            <a:endParaRPr lang="en-US" sz="1400" dirty="0">
              <a:solidFill>
                <a:schemeClr val="accent1"/>
              </a:solidFill>
            </a:endParaRPr>
          </a:p>
        </p:txBody>
      </p:sp>
      <p:sp>
        <p:nvSpPr>
          <p:cNvPr id="18" name="Text 15"/>
          <p:cNvSpPr/>
          <p:nvPr/>
        </p:nvSpPr>
        <p:spPr>
          <a:xfrm>
            <a:off x="590550" y="3682454"/>
            <a:ext cx="8122158" cy="228600"/>
          </a:xfrm>
          <a:prstGeom prst="rect">
            <a:avLst/>
          </a:prstGeom>
          <a:noFill/>
          <a:ln/>
        </p:spPr>
        <p:txBody>
          <a:bodyPr wrap="square" lIns="0" tIns="0" rIns="0" bIns="0" rtlCol="0" anchor="t"/>
          <a:lstStyle/>
          <a:p>
            <a:pPr marL="0" indent="0" algn="l">
              <a:lnSpc>
                <a:spcPts val="1800"/>
              </a:lnSpc>
              <a:spcAft>
                <a:spcPts val="750"/>
              </a:spcAft>
              <a:buNone/>
            </a:pPr>
            <a:r>
              <a:rPr lang="en-US" sz="2400" b="1" dirty="0">
                <a:solidFill>
                  <a:schemeClr val="accent1"/>
                </a:solidFill>
                <a:latin typeface="Calibri" pitchFamily="34" charset="0"/>
                <a:ea typeface="Calibri" pitchFamily="34" charset="-122"/>
                <a:cs typeface="Calibri" pitchFamily="34" charset="-120"/>
              </a:rPr>
              <a:t>Your</a:t>
            </a:r>
            <a:r>
              <a:rPr lang="en-US" sz="1200" b="1" dirty="0">
                <a:solidFill>
                  <a:schemeClr val="accent1"/>
                </a:solidFill>
                <a:latin typeface="Calibri" pitchFamily="34" charset="0"/>
                <a:ea typeface="Calibri" pitchFamily="34" charset="-122"/>
                <a:cs typeface="Calibri" pitchFamily="34" charset="-120"/>
              </a:rPr>
              <a:t> </a:t>
            </a:r>
            <a:r>
              <a:rPr lang="en-US" sz="2400" b="1" dirty="0">
                <a:solidFill>
                  <a:schemeClr val="accent1"/>
                </a:solidFill>
                <a:latin typeface="Calibri" pitchFamily="34" charset="0"/>
                <a:ea typeface="Calibri" pitchFamily="34" charset="-122"/>
                <a:cs typeface="Calibri" pitchFamily="34" charset="-120"/>
              </a:rPr>
              <a:t>Power</a:t>
            </a:r>
            <a:endParaRPr lang="en-US" sz="1200" dirty="0">
              <a:solidFill>
                <a:schemeClr val="accent1"/>
              </a:solidFill>
            </a:endParaRPr>
          </a:p>
        </p:txBody>
      </p:sp>
      <p:sp>
        <p:nvSpPr>
          <p:cNvPr id="19" name="Text 16"/>
          <p:cNvSpPr/>
          <p:nvPr/>
        </p:nvSpPr>
        <p:spPr>
          <a:xfrm>
            <a:off x="740507" y="3601714"/>
            <a:ext cx="8207883" cy="426541"/>
          </a:xfrm>
          <a:prstGeom prst="rect">
            <a:avLst/>
          </a:prstGeom>
          <a:noFill/>
          <a:ln/>
        </p:spPr>
        <p:txBody>
          <a:bodyPr wrap="square" lIns="0" tIns="0" rIns="0" bIns="0" rtlCol="0" anchor="t"/>
          <a:lstStyle/>
          <a:p>
            <a:pPr marL="0" indent="0" algn="l">
              <a:lnSpc>
                <a:spcPts val="1680"/>
              </a:lnSpc>
              <a:buNone/>
            </a:pPr>
            <a:r>
              <a:rPr lang="en-US" dirty="0">
                <a:solidFill>
                  <a:schemeClr val="bg1"/>
                </a:solidFill>
                <a:latin typeface="Calibri" pitchFamily="34" charset="0"/>
                <a:ea typeface="Calibri" pitchFamily="34" charset="-122"/>
                <a:cs typeface="Calibri" pitchFamily="34" charset="-120"/>
              </a:rPr>
              <a:t>You can learn to be the gentle parent voice you never had. Every gentle word you </a:t>
            </a:r>
          </a:p>
          <a:p>
            <a:pPr marL="0" indent="0" algn="l">
              <a:lnSpc>
                <a:spcPts val="1680"/>
              </a:lnSpc>
              <a:buNone/>
            </a:pPr>
            <a:r>
              <a:rPr lang="en-US" dirty="0">
                <a:solidFill>
                  <a:schemeClr val="bg1"/>
                </a:solidFill>
                <a:latin typeface="Calibri" pitchFamily="34" charset="0"/>
                <a:ea typeface="Calibri" pitchFamily="34" charset="-122"/>
                <a:cs typeface="Calibri" pitchFamily="34" charset="-120"/>
              </a:rPr>
              <a:t>speak internally helps heal the harsh voices that were installed by your abusers.</a:t>
            </a:r>
            <a:endParaRPr lang="en-US" dirty="0">
              <a:solidFill>
                <a:schemeClr val="bg1"/>
              </a:solidFill>
            </a:endParaRPr>
          </a:p>
        </p:txBody>
      </p:sp>
      <p:sp>
        <p:nvSpPr>
          <p:cNvPr id="20" name="Text 17"/>
          <p:cNvSpPr/>
          <p:nvPr/>
        </p:nvSpPr>
        <p:spPr>
          <a:xfrm>
            <a:off x="661415" y="4489809"/>
            <a:ext cx="8549640"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Your tone of voice to yourself literally affects your nervous system. Choose kindness.</a:t>
            </a:r>
            <a:endParaRPr lang="en-US" dirty="0">
              <a:solidFill>
                <a:schemeClr val="accen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CB5E1662-B9FC-DBC8-F73D-254F4FAC1249}"/>
            </a:ext>
          </a:extLst>
        </p:cNvPr>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84E380F8-C3FA-2C5B-4EA5-804434CE37F2}"/>
              </a:ext>
            </a:extLst>
          </p:cNvPr>
          <p:cNvSpPr/>
          <p:nvPr/>
        </p:nvSpPr>
        <p:spPr>
          <a:xfrm>
            <a:off x="368033" y="3388587"/>
            <a:ext cx="8407931" cy="10932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0">
            <a:extLst>
              <a:ext uri="{FF2B5EF4-FFF2-40B4-BE49-F238E27FC236}">
                <a16:creationId xmlns:a16="http://schemas.microsoft.com/office/drawing/2014/main" id="{265983D7-0542-55E8-2D94-395C4FEF1962}"/>
              </a:ext>
            </a:extLst>
          </p:cNvPr>
          <p:cNvSpPr/>
          <p:nvPr/>
        </p:nvSpPr>
        <p:spPr>
          <a:xfrm>
            <a:off x="590550" y="577304"/>
            <a:ext cx="8522208" cy="762000"/>
          </a:xfrm>
          <a:prstGeom prst="rect">
            <a:avLst/>
          </a:prstGeom>
          <a:noFill/>
          <a:ln/>
        </p:spPr>
        <p:txBody>
          <a:bodyPr wrap="square" lIns="38100" tIns="0" rIns="0" bIns="0" rtlCol="0" anchor="t"/>
          <a:lstStyle/>
          <a:p>
            <a:pPr marL="0" indent="0" algn="l">
              <a:lnSpc>
                <a:spcPts val="3000"/>
              </a:lnSpc>
              <a:buNone/>
            </a:pPr>
            <a:r>
              <a:rPr lang="en-US" sz="3600" b="1" dirty="0">
                <a:solidFill>
                  <a:schemeClr val="accent1"/>
                </a:solidFill>
                <a:latin typeface="Georgia" pitchFamily="34" charset="0"/>
                <a:ea typeface="Georgia" pitchFamily="34" charset="-122"/>
                <a:cs typeface="Georgia" pitchFamily="34" charset="-120"/>
              </a:rPr>
              <a:t>U - UNDERSTAND It's Temporary</a:t>
            </a:r>
            <a:endParaRPr lang="en-US" sz="3600" dirty="0">
              <a:solidFill>
                <a:schemeClr val="accent1"/>
              </a:solidFill>
            </a:endParaRPr>
          </a:p>
        </p:txBody>
      </p:sp>
      <p:sp>
        <p:nvSpPr>
          <p:cNvPr id="5" name="Text 3">
            <a:extLst>
              <a:ext uri="{FF2B5EF4-FFF2-40B4-BE49-F238E27FC236}">
                <a16:creationId xmlns:a16="http://schemas.microsoft.com/office/drawing/2014/main" id="{E1D2D7F7-4491-4DA3-6D4B-AB4DE82D3C36}"/>
              </a:ext>
            </a:extLst>
          </p:cNvPr>
          <p:cNvSpPr/>
          <p:nvPr/>
        </p:nvSpPr>
        <p:spPr>
          <a:xfrm>
            <a:off x="609600" y="1891754"/>
            <a:ext cx="3769614" cy="228600"/>
          </a:xfrm>
          <a:prstGeom prst="rect">
            <a:avLst/>
          </a:prstGeom>
          <a:noFill/>
          <a:ln/>
        </p:spPr>
        <p:txBody>
          <a:bodyPr wrap="square" lIns="0" tIns="0" rIns="0" bIns="0" rtlCol="0" anchor="t"/>
          <a:lstStyle/>
          <a:p>
            <a:pPr marL="0" indent="0" algn="l">
              <a:lnSpc>
                <a:spcPts val="1800"/>
              </a:lnSpc>
              <a:spcAft>
                <a:spcPts val="750"/>
              </a:spcAft>
              <a:buNone/>
            </a:pPr>
            <a:endParaRPr lang="en-US" sz="1200" dirty="0"/>
          </a:p>
        </p:txBody>
      </p:sp>
      <p:sp>
        <p:nvSpPr>
          <p:cNvPr id="7" name="Text 5">
            <a:extLst>
              <a:ext uri="{FF2B5EF4-FFF2-40B4-BE49-F238E27FC236}">
                <a16:creationId xmlns:a16="http://schemas.microsoft.com/office/drawing/2014/main" id="{896289EB-3801-037D-B99B-6EDD77DCA3F0}"/>
              </a:ext>
            </a:extLst>
          </p:cNvPr>
          <p:cNvSpPr/>
          <p:nvPr/>
        </p:nvSpPr>
        <p:spPr>
          <a:xfrm>
            <a:off x="590550" y="2463254"/>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050" dirty="0"/>
          </a:p>
        </p:txBody>
      </p:sp>
      <p:sp>
        <p:nvSpPr>
          <p:cNvPr id="10" name="Text 8">
            <a:extLst>
              <a:ext uri="{FF2B5EF4-FFF2-40B4-BE49-F238E27FC236}">
                <a16:creationId xmlns:a16="http://schemas.microsoft.com/office/drawing/2014/main" id="{B332B69F-DB27-E7CD-160B-5DD023CFBCA1}"/>
              </a:ext>
            </a:extLst>
          </p:cNvPr>
          <p:cNvSpPr/>
          <p:nvPr/>
        </p:nvSpPr>
        <p:spPr>
          <a:xfrm>
            <a:off x="387467" y="1212304"/>
            <a:ext cx="8284464" cy="2088058"/>
          </a:xfrm>
          <a:prstGeom prst="roundRect">
            <a:avLst>
              <a:gd name="adj" fmla="val 0"/>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12" name="Text 10">
            <a:extLst>
              <a:ext uri="{FF2B5EF4-FFF2-40B4-BE49-F238E27FC236}">
                <a16:creationId xmlns:a16="http://schemas.microsoft.com/office/drawing/2014/main" id="{78FA658F-CBDA-5B70-89B1-F4C5F3101F85}"/>
              </a:ext>
            </a:extLst>
          </p:cNvPr>
          <p:cNvSpPr/>
          <p:nvPr/>
        </p:nvSpPr>
        <p:spPr>
          <a:xfrm>
            <a:off x="2213463" y="1596479"/>
            <a:ext cx="4717073" cy="228600"/>
          </a:xfrm>
          <a:prstGeom prst="rect">
            <a:avLst/>
          </a:prstGeom>
          <a:noFill/>
          <a:ln/>
        </p:spPr>
        <p:txBody>
          <a:bodyPr wrap="square" lIns="0" tIns="0" rIns="0" bIns="0" rtlCol="0" anchor="t"/>
          <a:lstStyle/>
          <a:p>
            <a:pPr marL="0" indent="0" algn="l">
              <a:lnSpc>
                <a:spcPts val="1800"/>
              </a:lnSpc>
              <a:spcAft>
                <a:spcPts val="750"/>
              </a:spcAft>
              <a:buNone/>
            </a:pPr>
            <a:r>
              <a:rPr lang="en-US" sz="3200" b="1" dirty="0">
                <a:solidFill>
                  <a:schemeClr val="accent1"/>
                </a:solidFill>
                <a:latin typeface="Calibri" pitchFamily="34" charset="0"/>
                <a:ea typeface="Calibri" pitchFamily="34" charset="-122"/>
                <a:cs typeface="Calibri" pitchFamily="34" charset="-120"/>
              </a:rPr>
              <a:t>UNDERSTAND: Perspective</a:t>
            </a:r>
            <a:endParaRPr lang="en-US" sz="3200" dirty="0">
              <a:solidFill>
                <a:schemeClr val="accent1"/>
              </a:solidFill>
            </a:endParaRPr>
          </a:p>
        </p:txBody>
      </p:sp>
      <p:sp>
        <p:nvSpPr>
          <p:cNvPr id="13" name="Text 11">
            <a:extLst>
              <a:ext uri="{FF2B5EF4-FFF2-40B4-BE49-F238E27FC236}">
                <a16:creationId xmlns:a16="http://schemas.microsoft.com/office/drawing/2014/main" id="{63BE1545-630C-139E-6238-EC1BEBA0D0FD}"/>
              </a:ext>
            </a:extLst>
          </p:cNvPr>
          <p:cNvSpPr/>
          <p:nvPr/>
        </p:nvSpPr>
        <p:spPr>
          <a:xfrm>
            <a:off x="1718388" y="1958429"/>
            <a:ext cx="5583780"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"My emotions peak, but don't last forever"</a:t>
            </a:r>
            <a:endParaRPr lang="en-US" sz="2400" b="1" dirty="0">
              <a:solidFill>
                <a:schemeClr val="accent1"/>
              </a:solidFill>
            </a:endParaRPr>
          </a:p>
        </p:txBody>
      </p:sp>
      <p:sp>
        <p:nvSpPr>
          <p:cNvPr id="14" name="Text 12">
            <a:extLst>
              <a:ext uri="{FF2B5EF4-FFF2-40B4-BE49-F238E27FC236}">
                <a16:creationId xmlns:a16="http://schemas.microsoft.com/office/drawing/2014/main" id="{43D087F4-689B-28B2-A445-8C7E811B205B}"/>
              </a:ext>
            </a:extLst>
          </p:cNvPr>
          <p:cNvSpPr/>
          <p:nvPr/>
        </p:nvSpPr>
        <p:spPr>
          <a:xfrm>
            <a:off x="1616788" y="2256333"/>
            <a:ext cx="6947076"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"I will get through this—I've survived worse"</a:t>
            </a:r>
            <a:endParaRPr lang="en-US" sz="2400" b="1" dirty="0">
              <a:solidFill>
                <a:schemeClr val="accent1"/>
              </a:solidFill>
            </a:endParaRPr>
          </a:p>
        </p:txBody>
      </p:sp>
      <p:sp>
        <p:nvSpPr>
          <p:cNvPr id="15" name="Text 13">
            <a:extLst>
              <a:ext uri="{FF2B5EF4-FFF2-40B4-BE49-F238E27FC236}">
                <a16:creationId xmlns:a16="http://schemas.microsoft.com/office/drawing/2014/main" id="{58924787-F01D-8CC0-3202-549FFADC2970}"/>
              </a:ext>
            </a:extLst>
          </p:cNvPr>
          <p:cNvSpPr/>
          <p:nvPr/>
        </p:nvSpPr>
        <p:spPr>
          <a:xfrm>
            <a:off x="2086708" y="2577554"/>
            <a:ext cx="5595814"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"I'm not that helpless child anymore"</a:t>
            </a:r>
            <a:endParaRPr lang="en-US" sz="2400" b="1" dirty="0">
              <a:solidFill>
                <a:schemeClr val="accent1"/>
              </a:solidFill>
            </a:endParaRPr>
          </a:p>
        </p:txBody>
      </p:sp>
      <p:sp>
        <p:nvSpPr>
          <p:cNvPr id="16" name="Text 14">
            <a:extLst>
              <a:ext uri="{FF2B5EF4-FFF2-40B4-BE49-F238E27FC236}">
                <a16:creationId xmlns:a16="http://schemas.microsoft.com/office/drawing/2014/main" id="{1D5ACF83-BB02-C6CD-9004-717EE9D563A6}"/>
              </a:ext>
            </a:extLst>
          </p:cNvPr>
          <p:cNvSpPr/>
          <p:nvPr/>
        </p:nvSpPr>
        <p:spPr>
          <a:xfrm>
            <a:off x="1507392" y="2872800"/>
            <a:ext cx="6031679" cy="190500"/>
          </a:xfrm>
          <a:prstGeom prst="rect">
            <a:avLst/>
          </a:prstGeom>
          <a:noFill/>
          <a:ln/>
        </p:spPr>
        <p:txBody>
          <a:bodyPr wrap="square" lIns="0" tIns="0" rIns="0" bIns="0" rtlCol="0" anchor="t"/>
          <a:lstStyle/>
          <a:p>
            <a:pPr marL="0" indent="0" algn="l">
              <a:lnSpc>
                <a:spcPts val="1500"/>
              </a:lnSpc>
              <a:buNone/>
            </a:pPr>
            <a:r>
              <a:rPr lang="en-US" sz="2400" b="1" dirty="0">
                <a:solidFill>
                  <a:schemeClr val="accent1"/>
                </a:solidFill>
                <a:latin typeface="Calibri" pitchFamily="34" charset="0"/>
                <a:ea typeface="Calibri" pitchFamily="34" charset="-122"/>
                <a:cs typeface="Calibri" pitchFamily="34" charset="-120"/>
              </a:rPr>
              <a:t>"The torture is over—it's not happening now."</a:t>
            </a:r>
            <a:endParaRPr lang="en-US" sz="2400" dirty="0">
              <a:solidFill>
                <a:schemeClr val="accent1"/>
              </a:solidFill>
            </a:endParaRPr>
          </a:p>
        </p:txBody>
      </p:sp>
      <p:sp>
        <p:nvSpPr>
          <p:cNvPr id="18" name="Text 15">
            <a:extLst>
              <a:ext uri="{FF2B5EF4-FFF2-40B4-BE49-F238E27FC236}">
                <a16:creationId xmlns:a16="http://schemas.microsoft.com/office/drawing/2014/main" id="{01C98499-251A-6415-46E5-13AA447B90F0}"/>
              </a:ext>
            </a:extLst>
          </p:cNvPr>
          <p:cNvSpPr/>
          <p:nvPr/>
        </p:nvSpPr>
        <p:spPr>
          <a:xfrm>
            <a:off x="653806" y="3852812"/>
            <a:ext cx="8122158" cy="228600"/>
          </a:xfrm>
          <a:prstGeom prst="rect">
            <a:avLst/>
          </a:prstGeom>
          <a:noFill/>
          <a:ln/>
        </p:spPr>
        <p:txBody>
          <a:bodyPr wrap="square" lIns="0" tIns="0" rIns="0" bIns="0" rtlCol="0" anchor="t"/>
          <a:lstStyle/>
          <a:p>
            <a:pPr marL="0" indent="0" algn="l">
              <a:lnSpc>
                <a:spcPts val="1800"/>
              </a:lnSpc>
              <a:spcAft>
                <a:spcPts val="750"/>
              </a:spcAft>
              <a:buNone/>
            </a:pPr>
            <a:r>
              <a:rPr lang="en-US" sz="2400" b="1" dirty="0">
                <a:solidFill>
                  <a:schemeClr val="bg1"/>
                </a:solidFill>
                <a:latin typeface="Calibri" pitchFamily="34" charset="0"/>
                <a:ea typeface="Calibri" pitchFamily="34" charset="-122"/>
                <a:cs typeface="Calibri" pitchFamily="34" charset="-120"/>
              </a:rPr>
              <a:t>You can hold hope for yourself when parts of you feel hopeless</a:t>
            </a:r>
          </a:p>
        </p:txBody>
      </p:sp>
      <p:sp>
        <p:nvSpPr>
          <p:cNvPr id="19" name="Text 16">
            <a:extLst>
              <a:ext uri="{FF2B5EF4-FFF2-40B4-BE49-F238E27FC236}">
                <a16:creationId xmlns:a16="http://schemas.microsoft.com/office/drawing/2014/main" id="{1B3D6387-BEE1-3BEC-BCB1-9BC372DA13E3}"/>
              </a:ext>
            </a:extLst>
          </p:cNvPr>
          <p:cNvSpPr/>
          <p:nvPr/>
        </p:nvSpPr>
        <p:spPr>
          <a:xfrm>
            <a:off x="587609" y="4004120"/>
            <a:ext cx="8122158" cy="426541"/>
          </a:xfrm>
          <a:prstGeom prst="rect">
            <a:avLst/>
          </a:prstGeom>
          <a:noFill/>
          <a:ln/>
        </p:spPr>
        <p:txBody>
          <a:bodyPr wrap="square" lIns="0" tIns="0" rIns="0" bIns="0" rtlCol="0" anchor="t"/>
          <a:lstStyle/>
          <a:p>
            <a:pPr>
              <a:lnSpc>
                <a:spcPts val="1680"/>
              </a:lnSpc>
            </a:pPr>
            <a:endParaRPr lang="en-US" sz="2400" dirty="0">
              <a:solidFill>
                <a:schemeClr val="accent1"/>
              </a:solidFill>
            </a:endParaRPr>
          </a:p>
        </p:txBody>
      </p:sp>
      <p:sp>
        <p:nvSpPr>
          <p:cNvPr id="20" name="Text 17">
            <a:extLst>
              <a:ext uri="{FF2B5EF4-FFF2-40B4-BE49-F238E27FC236}">
                <a16:creationId xmlns:a16="http://schemas.microsoft.com/office/drawing/2014/main" id="{7815CE4A-BBD7-01C8-6070-40286A4CE163}"/>
              </a:ext>
            </a:extLst>
          </p:cNvPr>
          <p:cNvSpPr/>
          <p:nvPr/>
        </p:nvSpPr>
        <p:spPr>
          <a:xfrm>
            <a:off x="833569" y="4633186"/>
            <a:ext cx="7762631" cy="217223"/>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Give your parts understanding and compassion to get them calm and unafraid. </a:t>
            </a:r>
            <a:endParaRPr lang="en-US" dirty="0">
              <a:solidFill>
                <a:schemeClr val="accent1"/>
              </a:solidFill>
            </a:endParaRPr>
          </a:p>
        </p:txBody>
      </p:sp>
    </p:spTree>
    <p:extLst>
      <p:ext uri="{BB962C8B-B14F-4D97-AF65-F5344CB8AC3E}">
        <p14:creationId xmlns:p14="http://schemas.microsoft.com/office/powerpoint/2010/main" val="2377781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1526784" y="623286"/>
            <a:ext cx="8452485" cy="381000"/>
          </a:xfrm>
          <a:prstGeom prst="rect">
            <a:avLst/>
          </a:prstGeom>
          <a:noFill/>
          <a:ln/>
        </p:spPr>
        <p:txBody>
          <a:bodyPr wrap="square" lIns="38100" tIns="0" rIns="0" bIns="0" rtlCol="0" anchor="t"/>
          <a:lstStyle/>
          <a:p>
            <a:pPr marL="0" indent="0" algn="l">
              <a:lnSpc>
                <a:spcPts val="3000"/>
              </a:lnSpc>
              <a:buNone/>
            </a:pPr>
            <a:r>
              <a:rPr lang="en-US" sz="4000" b="1" dirty="0">
                <a:solidFill>
                  <a:schemeClr val="accent1"/>
                </a:solidFill>
                <a:latin typeface="Georgia" pitchFamily="34" charset="0"/>
                <a:ea typeface="Georgia" pitchFamily="34" charset="-122"/>
                <a:cs typeface="Georgia" pitchFamily="34" charset="-120"/>
              </a:rPr>
              <a:t>A - ALLOW Expression </a:t>
            </a:r>
            <a:endParaRPr lang="en-US" sz="4000" dirty="0">
              <a:solidFill>
                <a:schemeClr val="accent1"/>
              </a:solidFill>
            </a:endParaRPr>
          </a:p>
        </p:txBody>
      </p:sp>
      <p:sp>
        <p:nvSpPr>
          <p:cNvPr id="3" name="Text 1"/>
          <p:cNvSpPr/>
          <p:nvPr/>
        </p:nvSpPr>
        <p:spPr>
          <a:xfrm>
            <a:off x="449961" y="1221647"/>
            <a:ext cx="8284464" cy="1984089"/>
          </a:xfrm>
          <a:prstGeom prst="roundRect">
            <a:avLst>
              <a:gd name="adj" fmla="val 4211"/>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4" name="Shape 2"/>
          <p:cNvSpPr/>
          <p:nvPr/>
        </p:nvSpPr>
        <p:spPr>
          <a:xfrm>
            <a:off x="409575" y="1221647"/>
            <a:ext cx="0" cy="1963573"/>
          </a:xfrm>
          <a:prstGeom prst="line">
            <a:avLst/>
          </a:prstGeom>
          <a:noFill/>
          <a:ln w="57150">
            <a:solidFill>
              <a:schemeClr val="accent1"/>
            </a:solidFill>
            <a:prstDash val="solid"/>
          </a:ln>
        </p:spPr>
        <p:txBody>
          <a:bodyPr/>
          <a:lstStyle/>
          <a:p>
            <a:endParaRPr lang="en-US"/>
          </a:p>
        </p:txBody>
      </p:sp>
      <p:sp>
        <p:nvSpPr>
          <p:cNvPr id="5" name="Text 3"/>
          <p:cNvSpPr/>
          <p:nvPr/>
        </p:nvSpPr>
        <p:spPr>
          <a:xfrm>
            <a:off x="609600" y="1431909"/>
            <a:ext cx="3769614" cy="228600"/>
          </a:xfrm>
          <a:prstGeom prst="rect">
            <a:avLst/>
          </a:prstGeom>
          <a:noFill/>
          <a:ln/>
        </p:spPr>
        <p:txBody>
          <a:bodyPr wrap="square" lIns="0" tIns="0" rIns="0" bIns="0" rtlCol="0" anchor="t"/>
          <a:lstStyle/>
          <a:p>
            <a:pPr marL="0" indent="0" algn="l">
              <a:lnSpc>
                <a:spcPts val="1800"/>
              </a:lnSpc>
              <a:spcAft>
                <a:spcPts val="750"/>
              </a:spcAft>
              <a:buNone/>
            </a:pPr>
            <a:r>
              <a:rPr lang="en-US" sz="2400" b="1" dirty="0">
                <a:solidFill>
                  <a:schemeClr val="accent1"/>
                </a:solidFill>
                <a:latin typeface="Calibri" pitchFamily="34" charset="0"/>
                <a:ea typeface="Calibri" pitchFamily="34" charset="-122"/>
                <a:cs typeface="Calibri" pitchFamily="34" charset="-120"/>
              </a:rPr>
              <a:t>ALLOW: Creative Outlets</a:t>
            </a:r>
            <a:endParaRPr lang="en-US" sz="2400" dirty="0">
              <a:solidFill>
                <a:schemeClr val="accent1"/>
              </a:solidFill>
            </a:endParaRPr>
          </a:p>
        </p:txBody>
      </p:sp>
      <p:sp>
        <p:nvSpPr>
          <p:cNvPr id="6" name="Text 4"/>
          <p:cNvSpPr/>
          <p:nvPr/>
        </p:nvSpPr>
        <p:spPr>
          <a:xfrm>
            <a:off x="609600" y="1870770"/>
            <a:ext cx="3769614"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Drawing: "What color is my fear?"</a:t>
            </a:r>
            <a:endParaRPr lang="en-US" sz="2000" b="1" dirty="0">
              <a:solidFill>
                <a:schemeClr val="accent1"/>
              </a:solidFill>
            </a:endParaRPr>
          </a:p>
        </p:txBody>
      </p:sp>
      <p:sp>
        <p:nvSpPr>
          <p:cNvPr id="7" name="Text 5"/>
          <p:cNvSpPr/>
          <p:nvPr/>
        </p:nvSpPr>
        <p:spPr>
          <a:xfrm>
            <a:off x="609600" y="2118420"/>
            <a:ext cx="7158892"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Writing: "What does this part want to say?"</a:t>
            </a:r>
            <a:endParaRPr lang="en-US" sz="2000" b="1" dirty="0">
              <a:solidFill>
                <a:schemeClr val="accent1"/>
              </a:solidFill>
            </a:endParaRPr>
          </a:p>
        </p:txBody>
      </p:sp>
      <p:sp>
        <p:nvSpPr>
          <p:cNvPr id="8" name="Text 6"/>
          <p:cNvSpPr/>
          <p:nvPr/>
        </p:nvSpPr>
        <p:spPr>
          <a:xfrm>
            <a:off x="609600" y="2366070"/>
            <a:ext cx="5189414"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Art, stuffed animals, internal dialogue</a:t>
            </a:r>
            <a:endParaRPr lang="en-US" sz="2000" b="1" dirty="0">
              <a:solidFill>
                <a:schemeClr val="accent1"/>
              </a:solidFill>
            </a:endParaRPr>
          </a:p>
        </p:txBody>
      </p:sp>
      <p:sp>
        <p:nvSpPr>
          <p:cNvPr id="9" name="Text 7"/>
          <p:cNvSpPr/>
          <p:nvPr/>
        </p:nvSpPr>
        <p:spPr>
          <a:xfrm>
            <a:off x="609600" y="2613720"/>
            <a:ext cx="7846646" cy="400050"/>
          </a:xfrm>
          <a:prstGeom prst="rect">
            <a:avLst/>
          </a:prstGeom>
          <a:noFill/>
          <a:ln/>
        </p:spPr>
        <p:txBody>
          <a:bodyPr wrap="square" lIns="0" tIns="0" rIns="0" bIns="0" rtlCol="0" anchor="t"/>
          <a:lstStyle/>
          <a:p>
            <a:pPr marL="0" indent="0" algn="l">
              <a:lnSpc>
                <a:spcPts val="1575"/>
              </a:lnSpc>
              <a:buNone/>
            </a:pPr>
            <a:r>
              <a:rPr lang="en-US" sz="2000" b="1" dirty="0">
                <a:solidFill>
                  <a:schemeClr val="accent1"/>
                </a:solidFill>
                <a:latin typeface="Calibri" pitchFamily="34" charset="0"/>
                <a:ea typeface="Calibri" pitchFamily="34" charset="-122"/>
                <a:cs typeface="Calibri" pitchFamily="34" charset="-120"/>
              </a:rPr>
              <a:t>Your creativity belongs to you now. Every artistic expression is an act of freedom.</a:t>
            </a:r>
            <a:endParaRPr lang="en-US" sz="2000" b="1" dirty="0">
              <a:solidFill>
                <a:schemeClr val="accent1"/>
              </a:solidFill>
            </a:endParaRPr>
          </a:p>
        </p:txBody>
      </p:sp>
      <p:sp>
        <p:nvSpPr>
          <p:cNvPr id="12" name="Text 10"/>
          <p:cNvSpPr/>
          <p:nvPr/>
        </p:nvSpPr>
        <p:spPr>
          <a:xfrm>
            <a:off x="4895850" y="1646932"/>
            <a:ext cx="3769614" cy="228600"/>
          </a:xfrm>
          <a:prstGeom prst="rect">
            <a:avLst/>
          </a:prstGeom>
          <a:noFill/>
          <a:ln/>
        </p:spPr>
        <p:txBody>
          <a:bodyPr wrap="square" lIns="0" tIns="0" rIns="0" bIns="0" rtlCol="0" anchor="t"/>
          <a:lstStyle/>
          <a:p>
            <a:pPr marL="0" indent="0" algn="l">
              <a:lnSpc>
                <a:spcPts val="1800"/>
              </a:lnSpc>
              <a:spcAft>
                <a:spcPts val="750"/>
              </a:spcAft>
              <a:buNone/>
            </a:pPr>
            <a:endParaRPr lang="en-US" sz="1200" dirty="0"/>
          </a:p>
        </p:txBody>
      </p:sp>
      <p:sp>
        <p:nvSpPr>
          <p:cNvPr id="13" name="Text 11"/>
          <p:cNvSpPr/>
          <p:nvPr/>
        </p:nvSpPr>
        <p:spPr>
          <a:xfrm>
            <a:off x="4895850" y="1970782"/>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050" dirty="0"/>
          </a:p>
        </p:txBody>
      </p:sp>
      <p:sp>
        <p:nvSpPr>
          <p:cNvPr id="14" name="Text 12"/>
          <p:cNvSpPr/>
          <p:nvPr/>
        </p:nvSpPr>
        <p:spPr>
          <a:xfrm>
            <a:off x="4895850" y="2218432"/>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050" dirty="0"/>
          </a:p>
        </p:txBody>
      </p:sp>
      <p:sp>
        <p:nvSpPr>
          <p:cNvPr id="15" name="Text 13"/>
          <p:cNvSpPr/>
          <p:nvPr/>
        </p:nvSpPr>
        <p:spPr>
          <a:xfrm>
            <a:off x="4895850" y="2466082"/>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050" dirty="0"/>
          </a:p>
        </p:txBody>
      </p:sp>
      <p:sp>
        <p:nvSpPr>
          <p:cNvPr id="18" name="Text 16"/>
          <p:cNvSpPr/>
          <p:nvPr/>
        </p:nvSpPr>
        <p:spPr>
          <a:xfrm>
            <a:off x="582168" y="3366013"/>
            <a:ext cx="8083296" cy="228600"/>
          </a:xfrm>
          <a:prstGeom prst="rect">
            <a:avLst/>
          </a:prstGeom>
          <a:noFill/>
          <a:ln/>
        </p:spPr>
        <p:txBody>
          <a:bodyPr wrap="square" lIns="0" tIns="0" rIns="0" bIns="0" rtlCol="0" anchor="t"/>
          <a:lstStyle/>
          <a:p>
            <a:pPr marL="0" indent="0" algn="l">
              <a:lnSpc>
                <a:spcPts val="1800"/>
              </a:lnSpc>
              <a:spcAft>
                <a:spcPts val="750"/>
              </a:spcAft>
              <a:buNone/>
            </a:pPr>
            <a:r>
              <a:rPr lang="en-US" sz="2400" b="1" dirty="0">
                <a:solidFill>
                  <a:schemeClr val="accent1"/>
                </a:solidFill>
                <a:latin typeface="Calibri" pitchFamily="34" charset="0"/>
                <a:ea typeface="Calibri" pitchFamily="34" charset="-122"/>
                <a:cs typeface="Calibri" pitchFamily="34" charset="-120"/>
              </a:rPr>
              <a:t>Your Expression Rights</a:t>
            </a:r>
            <a:endParaRPr lang="en-US" sz="2400" dirty="0">
              <a:solidFill>
                <a:schemeClr val="accent1"/>
              </a:solidFill>
            </a:endParaRPr>
          </a:p>
        </p:txBody>
      </p:sp>
      <p:sp>
        <p:nvSpPr>
          <p:cNvPr id="19" name="Text 17"/>
          <p:cNvSpPr/>
          <p:nvPr/>
        </p:nvSpPr>
        <p:spPr>
          <a:xfrm>
            <a:off x="550545" y="3708239"/>
            <a:ext cx="8083296" cy="487561"/>
          </a:xfrm>
          <a:prstGeom prst="rect">
            <a:avLst/>
          </a:prstGeom>
          <a:noFill/>
          <a:ln/>
        </p:spPr>
        <p:txBody>
          <a:bodyPr wrap="square" lIns="0" tIns="0" rIns="0" bIns="0" rtlCol="0" anchor="t"/>
          <a:lstStyle/>
          <a:p>
            <a:pPr marL="0" indent="0" algn="l">
              <a:lnSpc>
                <a:spcPts val="1920"/>
              </a:lnSpc>
              <a:buNone/>
            </a:pPr>
            <a:r>
              <a:rPr lang="en-US" sz="1600" dirty="0">
                <a:solidFill>
                  <a:schemeClr val="accent1"/>
                </a:solidFill>
                <a:latin typeface="Calibri" pitchFamily="34" charset="0"/>
                <a:ea typeface="Calibri" pitchFamily="34" charset="-122"/>
                <a:cs typeface="Calibri" pitchFamily="34" charset="-120"/>
              </a:rPr>
              <a:t>You have the right and the freedom to own your own creativity and to express yourself in whatever way works best for your system individually and collectively. </a:t>
            </a:r>
            <a:endParaRPr lang="en-US" sz="1600" dirty="0">
              <a:solidFill>
                <a:schemeClr val="accent1"/>
              </a:solidFill>
            </a:endParaRPr>
          </a:p>
        </p:txBody>
      </p:sp>
      <p:sp>
        <p:nvSpPr>
          <p:cNvPr id="20" name="Text 18"/>
          <p:cNvSpPr/>
          <p:nvPr/>
        </p:nvSpPr>
        <p:spPr>
          <a:xfrm>
            <a:off x="1614331" y="4444014"/>
            <a:ext cx="8549640" cy="152400"/>
          </a:xfrm>
          <a:prstGeom prst="rect">
            <a:avLst/>
          </a:prstGeom>
          <a:noFill/>
          <a:ln/>
        </p:spPr>
        <p:txBody>
          <a:bodyPr wrap="square" lIns="0" tIns="0" rIns="0" bIns="0" rtlCol="0" anchor="t"/>
          <a:lstStyle/>
          <a:p>
            <a:pPr marL="0" indent="0" algn="l">
              <a:lnSpc>
                <a:spcPts val="1200"/>
              </a:lnSpc>
              <a:buNone/>
            </a:pPr>
            <a:r>
              <a:rPr lang="en-US" sz="2800" b="1" dirty="0">
                <a:solidFill>
                  <a:schemeClr val="accent1"/>
                </a:solidFill>
                <a:latin typeface="Calibri" pitchFamily="34" charset="0"/>
                <a:ea typeface="Calibri" pitchFamily="34" charset="-122"/>
                <a:cs typeface="Calibri" pitchFamily="34" charset="-120"/>
              </a:rPr>
              <a:t>You deserve comfort and creative expression. </a:t>
            </a:r>
            <a:endParaRPr lang="en-US" sz="2800" b="1" dirty="0">
              <a:solidFill>
                <a:schemeClr val="accen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C2237DF9-5CA7-603C-7FD0-823CCC3E0C4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272C3AD-630D-DBB2-E96A-E1C41FBB638C}"/>
              </a:ext>
            </a:extLst>
          </p:cNvPr>
          <p:cNvSpPr/>
          <p:nvPr/>
        </p:nvSpPr>
        <p:spPr>
          <a:xfrm>
            <a:off x="909515" y="517774"/>
            <a:ext cx="8452485" cy="381000"/>
          </a:xfrm>
          <a:prstGeom prst="rect">
            <a:avLst/>
          </a:prstGeom>
          <a:noFill/>
          <a:ln/>
        </p:spPr>
        <p:txBody>
          <a:bodyPr wrap="square" lIns="38100" tIns="0" rIns="0" bIns="0" rtlCol="0" anchor="t"/>
          <a:lstStyle/>
          <a:p>
            <a:pPr>
              <a:lnSpc>
                <a:spcPts val="3000"/>
              </a:lnSpc>
            </a:pPr>
            <a:r>
              <a:rPr lang="en-US" sz="4000" b="1" dirty="0">
                <a:solidFill>
                  <a:schemeClr val="accent1"/>
                </a:solidFill>
                <a:latin typeface="Georgia" pitchFamily="34" charset="0"/>
                <a:ea typeface="Georgia" pitchFamily="34" charset="-122"/>
                <a:cs typeface="Georgia" pitchFamily="34" charset="-120"/>
              </a:rPr>
              <a:t>R - REASSURE and Validate</a:t>
            </a:r>
            <a:endParaRPr lang="en-US" sz="4000" dirty="0">
              <a:solidFill>
                <a:schemeClr val="accent1"/>
              </a:solidFill>
            </a:endParaRPr>
          </a:p>
        </p:txBody>
      </p:sp>
      <p:sp>
        <p:nvSpPr>
          <p:cNvPr id="3" name="Text 1">
            <a:extLst>
              <a:ext uri="{FF2B5EF4-FFF2-40B4-BE49-F238E27FC236}">
                <a16:creationId xmlns:a16="http://schemas.microsoft.com/office/drawing/2014/main" id="{5D22828F-4745-EE35-16D3-C8B01BEB012A}"/>
              </a:ext>
            </a:extLst>
          </p:cNvPr>
          <p:cNvSpPr/>
          <p:nvPr/>
        </p:nvSpPr>
        <p:spPr>
          <a:xfrm>
            <a:off x="405745" y="1373234"/>
            <a:ext cx="8353425" cy="1809750"/>
          </a:xfrm>
          <a:prstGeom prst="roundRect">
            <a:avLst>
              <a:gd name="adj" fmla="val 4211"/>
            </a:avLst>
          </a:prstGeom>
          <a:solidFill>
            <a:srgbClr val="FFFFFF"/>
          </a:solidFill>
          <a:ln/>
          <a:effectLst>
            <a:outerShdw blurRad="76200" dist="19050" dir="5400000" algn="bl" rotWithShape="0">
              <a:srgbClr val="000000">
                <a:alpha val="8000"/>
              </a:srgbClr>
            </a:outerShdw>
          </a:effectLst>
        </p:spPr>
        <p:txBody>
          <a:bodyPr wrap="square" rtlCol="0" anchor="ctr"/>
          <a:lstStyle/>
          <a:p>
            <a:pPr marL="0" indent="0">
              <a:buNone/>
            </a:pPr>
            <a:endParaRPr lang="en-US" dirty="0"/>
          </a:p>
        </p:txBody>
      </p:sp>
      <p:sp>
        <p:nvSpPr>
          <p:cNvPr id="4" name="Shape 2">
            <a:extLst>
              <a:ext uri="{FF2B5EF4-FFF2-40B4-BE49-F238E27FC236}">
                <a16:creationId xmlns:a16="http://schemas.microsoft.com/office/drawing/2014/main" id="{0A49725B-6974-E3E6-2FF2-4DC855099B99}"/>
              </a:ext>
            </a:extLst>
          </p:cNvPr>
          <p:cNvSpPr/>
          <p:nvPr/>
        </p:nvSpPr>
        <p:spPr>
          <a:xfrm>
            <a:off x="409575" y="1375470"/>
            <a:ext cx="0" cy="1809750"/>
          </a:xfrm>
          <a:prstGeom prst="line">
            <a:avLst/>
          </a:prstGeom>
          <a:noFill/>
          <a:ln w="57150">
            <a:solidFill>
              <a:schemeClr val="accent1"/>
            </a:solidFill>
            <a:prstDash val="solid"/>
          </a:ln>
        </p:spPr>
        <p:txBody>
          <a:bodyPr/>
          <a:lstStyle/>
          <a:p>
            <a:endParaRPr lang="en-US"/>
          </a:p>
        </p:txBody>
      </p:sp>
      <p:sp>
        <p:nvSpPr>
          <p:cNvPr id="5" name="Text 3">
            <a:extLst>
              <a:ext uri="{FF2B5EF4-FFF2-40B4-BE49-F238E27FC236}">
                <a16:creationId xmlns:a16="http://schemas.microsoft.com/office/drawing/2014/main" id="{A26464F5-2093-DA0C-C134-311591DC064B}"/>
              </a:ext>
            </a:extLst>
          </p:cNvPr>
          <p:cNvSpPr/>
          <p:nvPr/>
        </p:nvSpPr>
        <p:spPr>
          <a:xfrm>
            <a:off x="609600" y="1546920"/>
            <a:ext cx="3769614" cy="228600"/>
          </a:xfrm>
          <a:prstGeom prst="rect">
            <a:avLst/>
          </a:prstGeom>
          <a:noFill/>
          <a:ln/>
        </p:spPr>
        <p:txBody>
          <a:bodyPr wrap="square" lIns="0" tIns="0" rIns="0" bIns="0" rtlCol="0" anchor="t"/>
          <a:lstStyle/>
          <a:p>
            <a:pPr marL="0" indent="0" algn="l">
              <a:lnSpc>
                <a:spcPts val="1800"/>
              </a:lnSpc>
              <a:spcAft>
                <a:spcPts val="750"/>
              </a:spcAft>
              <a:buNone/>
            </a:pPr>
            <a:endParaRPr lang="en-US" sz="1200" dirty="0"/>
          </a:p>
        </p:txBody>
      </p:sp>
      <p:sp>
        <p:nvSpPr>
          <p:cNvPr id="6" name="Text 4">
            <a:extLst>
              <a:ext uri="{FF2B5EF4-FFF2-40B4-BE49-F238E27FC236}">
                <a16:creationId xmlns:a16="http://schemas.microsoft.com/office/drawing/2014/main" id="{6CA337C4-B3A4-5410-CA52-EE2100D01992}"/>
              </a:ext>
            </a:extLst>
          </p:cNvPr>
          <p:cNvSpPr/>
          <p:nvPr/>
        </p:nvSpPr>
        <p:spPr>
          <a:xfrm>
            <a:off x="609600" y="1870770"/>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050" dirty="0"/>
          </a:p>
        </p:txBody>
      </p:sp>
      <p:sp>
        <p:nvSpPr>
          <p:cNvPr id="7" name="Text 5">
            <a:extLst>
              <a:ext uri="{FF2B5EF4-FFF2-40B4-BE49-F238E27FC236}">
                <a16:creationId xmlns:a16="http://schemas.microsoft.com/office/drawing/2014/main" id="{D9754FDA-99AD-666D-DFC7-8B2FA54AD7A7}"/>
              </a:ext>
            </a:extLst>
          </p:cNvPr>
          <p:cNvSpPr/>
          <p:nvPr/>
        </p:nvSpPr>
        <p:spPr>
          <a:xfrm>
            <a:off x="609600" y="2118420"/>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050" dirty="0"/>
          </a:p>
        </p:txBody>
      </p:sp>
      <p:sp>
        <p:nvSpPr>
          <p:cNvPr id="8" name="Text 6">
            <a:extLst>
              <a:ext uri="{FF2B5EF4-FFF2-40B4-BE49-F238E27FC236}">
                <a16:creationId xmlns:a16="http://schemas.microsoft.com/office/drawing/2014/main" id="{43077FD3-13E7-E961-DF8C-1953B332A725}"/>
              </a:ext>
            </a:extLst>
          </p:cNvPr>
          <p:cNvSpPr/>
          <p:nvPr/>
        </p:nvSpPr>
        <p:spPr>
          <a:xfrm>
            <a:off x="609600" y="2366070"/>
            <a:ext cx="3769614" cy="190500"/>
          </a:xfrm>
          <a:prstGeom prst="rect">
            <a:avLst/>
          </a:prstGeom>
          <a:noFill/>
          <a:ln/>
        </p:spPr>
        <p:txBody>
          <a:bodyPr wrap="square" lIns="0" tIns="0" rIns="0" bIns="0" rtlCol="0" anchor="t"/>
          <a:lstStyle/>
          <a:p>
            <a:pPr marL="0" indent="0" algn="l">
              <a:lnSpc>
                <a:spcPts val="1500"/>
              </a:lnSpc>
              <a:spcAft>
                <a:spcPts val="450"/>
              </a:spcAft>
              <a:buNone/>
            </a:pPr>
            <a:endParaRPr lang="en-US" sz="1050" dirty="0"/>
          </a:p>
        </p:txBody>
      </p:sp>
      <p:sp>
        <p:nvSpPr>
          <p:cNvPr id="9" name="Text 7">
            <a:extLst>
              <a:ext uri="{FF2B5EF4-FFF2-40B4-BE49-F238E27FC236}">
                <a16:creationId xmlns:a16="http://schemas.microsoft.com/office/drawing/2014/main" id="{9D966F1F-3206-688A-F6C6-DCE2925C7AC3}"/>
              </a:ext>
            </a:extLst>
          </p:cNvPr>
          <p:cNvSpPr/>
          <p:nvPr/>
        </p:nvSpPr>
        <p:spPr>
          <a:xfrm>
            <a:off x="609600" y="2613720"/>
            <a:ext cx="3769614" cy="400050"/>
          </a:xfrm>
          <a:prstGeom prst="rect">
            <a:avLst/>
          </a:prstGeom>
          <a:noFill/>
          <a:ln/>
        </p:spPr>
        <p:txBody>
          <a:bodyPr wrap="square" lIns="0" tIns="0" rIns="0" bIns="0" rtlCol="0" anchor="t"/>
          <a:lstStyle/>
          <a:p>
            <a:pPr marL="0" indent="0" algn="l">
              <a:lnSpc>
                <a:spcPts val="1575"/>
              </a:lnSpc>
              <a:buNone/>
            </a:pPr>
            <a:endParaRPr lang="en-US" sz="1050" dirty="0"/>
          </a:p>
        </p:txBody>
      </p:sp>
      <p:sp>
        <p:nvSpPr>
          <p:cNvPr id="12" name="Text 10">
            <a:extLst>
              <a:ext uri="{FF2B5EF4-FFF2-40B4-BE49-F238E27FC236}">
                <a16:creationId xmlns:a16="http://schemas.microsoft.com/office/drawing/2014/main" id="{2C551403-5AC1-D304-451D-FE22054CD0D0}"/>
              </a:ext>
            </a:extLst>
          </p:cNvPr>
          <p:cNvSpPr/>
          <p:nvPr/>
        </p:nvSpPr>
        <p:spPr>
          <a:xfrm>
            <a:off x="609599" y="1573114"/>
            <a:ext cx="5275383" cy="228600"/>
          </a:xfrm>
          <a:prstGeom prst="rect">
            <a:avLst/>
          </a:prstGeom>
          <a:noFill/>
          <a:ln/>
        </p:spPr>
        <p:txBody>
          <a:bodyPr wrap="square" lIns="0" tIns="0" rIns="0" bIns="0" rtlCol="0" anchor="t"/>
          <a:lstStyle/>
          <a:p>
            <a:pPr marL="0" indent="0" algn="l">
              <a:lnSpc>
                <a:spcPts val="1800"/>
              </a:lnSpc>
              <a:spcAft>
                <a:spcPts val="750"/>
              </a:spcAft>
              <a:buNone/>
            </a:pPr>
            <a:r>
              <a:rPr lang="en-US" sz="2800" b="1" dirty="0">
                <a:solidFill>
                  <a:schemeClr val="accent1"/>
                </a:solidFill>
                <a:latin typeface="Calibri" pitchFamily="34" charset="0"/>
                <a:ea typeface="Calibri" pitchFamily="34" charset="-122"/>
                <a:cs typeface="Calibri" pitchFamily="34" charset="-120"/>
              </a:rPr>
              <a:t>REASSURE: Self-Validation</a:t>
            </a:r>
            <a:endParaRPr lang="en-US" sz="2800" dirty="0">
              <a:solidFill>
                <a:schemeClr val="accent1"/>
              </a:solidFill>
            </a:endParaRPr>
          </a:p>
        </p:txBody>
      </p:sp>
      <p:sp>
        <p:nvSpPr>
          <p:cNvPr id="13" name="Text 11">
            <a:extLst>
              <a:ext uri="{FF2B5EF4-FFF2-40B4-BE49-F238E27FC236}">
                <a16:creationId xmlns:a16="http://schemas.microsoft.com/office/drawing/2014/main" id="{7B684E96-A046-5B5A-924E-A393A0E36D6D}"/>
              </a:ext>
            </a:extLst>
          </p:cNvPr>
          <p:cNvSpPr/>
          <p:nvPr/>
        </p:nvSpPr>
        <p:spPr>
          <a:xfrm>
            <a:off x="609600" y="1893392"/>
            <a:ext cx="6947871"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"I'm so sorry those things were done to you/me"</a:t>
            </a:r>
            <a:endParaRPr lang="en-US" sz="2400" b="1" dirty="0">
              <a:solidFill>
                <a:schemeClr val="accent1"/>
              </a:solidFill>
            </a:endParaRPr>
          </a:p>
        </p:txBody>
      </p:sp>
      <p:sp>
        <p:nvSpPr>
          <p:cNvPr id="14" name="Text 12">
            <a:extLst>
              <a:ext uri="{FF2B5EF4-FFF2-40B4-BE49-F238E27FC236}">
                <a16:creationId xmlns:a16="http://schemas.microsoft.com/office/drawing/2014/main" id="{359763C4-4FEB-AFBA-B2DC-DC38D8CA1DC1}"/>
              </a:ext>
            </a:extLst>
          </p:cNvPr>
          <p:cNvSpPr/>
          <p:nvPr/>
        </p:nvSpPr>
        <p:spPr>
          <a:xfrm>
            <a:off x="609600" y="2208318"/>
            <a:ext cx="3769614"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"I survived and got away"</a:t>
            </a:r>
            <a:endParaRPr lang="en-US" sz="2400" b="1" dirty="0">
              <a:solidFill>
                <a:schemeClr val="accent1"/>
              </a:solidFill>
            </a:endParaRPr>
          </a:p>
        </p:txBody>
      </p:sp>
      <p:sp>
        <p:nvSpPr>
          <p:cNvPr id="15" name="Text 13">
            <a:extLst>
              <a:ext uri="{FF2B5EF4-FFF2-40B4-BE49-F238E27FC236}">
                <a16:creationId xmlns:a16="http://schemas.microsoft.com/office/drawing/2014/main" id="{E995A29C-62F0-52B8-006B-9AD06DFE7915}"/>
              </a:ext>
            </a:extLst>
          </p:cNvPr>
          <p:cNvSpPr/>
          <p:nvPr/>
        </p:nvSpPr>
        <p:spPr>
          <a:xfrm>
            <a:off x="609598" y="2515759"/>
            <a:ext cx="5650521"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"I believe my own experience"</a:t>
            </a:r>
            <a:endParaRPr lang="en-US" sz="2400" b="1" dirty="0">
              <a:solidFill>
                <a:schemeClr val="accent1"/>
              </a:solidFill>
            </a:endParaRPr>
          </a:p>
        </p:txBody>
      </p:sp>
      <p:sp>
        <p:nvSpPr>
          <p:cNvPr id="16" name="Text 14">
            <a:extLst>
              <a:ext uri="{FF2B5EF4-FFF2-40B4-BE49-F238E27FC236}">
                <a16:creationId xmlns:a16="http://schemas.microsoft.com/office/drawing/2014/main" id="{C99BCFE8-1855-8544-AD4F-9B8EAB0AFDEA}"/>
              </a:ext>
            </a:extLst>
          </p:cNvPr>
          <p:cNvSpPr/>
          <p:nvPr/>
        </p:nvSpPr>
        <p:spPr>
          <a:xfrm>
            <a:off x="609598" y="2816456"/>
            <a:ext cx="7135443" cy="200025"/>
          </a:xfrm>
          <a:prstGeom prst="rect">
            <a:avLst/>
          </a:prstGeom>
          <a:noFill/>
          <a:ln/>
        </p:spPr>
        <p:txBody>
          <a:bodyPr wrap="square" lIns="0" tIns="0" rIns="0" bIns="0" rtlCol="0" anchor="t"/>
          <a:lstStyle/>
          <a:p>
            <a:pPr marL="0" indent="0" algn="l">
              <a:lnSpc>
                <a:spcPts val="1575"/>
              </a:lnSpc>
              <a:buNone/>
            </a:pPr>
            <a:r>
              <a:rPr lang="en-US" sz="2400" b="1" dirty="0">
                <a:solidFill>
                  <a:schemeClr val="accent1"/>
                </a:solidFill>
                <a:latin typeface="Calibri" pitchFamily="34" charset="0"/>
                <a:ea typeface="Calibri" pitchFamily="34" charset="-122"/>
                <a:cs typeface="Calibri" pitchFamily="34" charset="-120"/>
              </a:rPr>
              <a:t>What happened to me was real and it was wrong.</a:t>
            </a:r>
            <a:endParaRPr lang="en-US" sz="2400" b="1" dirty="0">
              <a:solidFill>
                <a:schemeClr val="accent1"/>
              </a:solidFill>
            </a:endParaRPr>
          </a:p>
        </p:txBody>
      </p:sp>
      <p:sp>
        <p:nvSpPr>
          <p:cNvPr id="17" name="Text 15">
            <a:extLst>
              <a:ext uri="{FF2B5EF4-FFF2-40B4-BE49-F238E27FC236}">
                <a16:creationId xmlns:a16="http://schemas.microsoft.com/office/drawing/2014/main" id="{431B18D1-DCEF-DDD2-8311-340F45333122}"/>
              </a:ext>
            </a:extLst>
          </p:cNvPr>
          <p:cNvSpPr/>
          <p:nvPr/>
        </p:nvSpPr>
        <p:spPr>
          <a:xfrm>
            <a:off x="381000" y="3375720"/>
            <a:ext cx="8382000" cy="1192411"/>
          </a:xfrm>
          <a:prstGeom prst="roundRect">
            <a:avLst>
              <a:gd name="adj" fmla="val 6390"/>
            </a:avLst>
          </a:prstGeom>
          <a:solidFill>
            <a:srgbClr val="ECF0F1"/>
          </a:solidFill>
          <a:ln w="19050">
            <a:solidFill>
              <a:schemeClr val="accent1"/>
            </a:solidFill>
          </a:ln>
        </p:spPr>
        <p:txBody>
          <a:bodyPr wrap="square" rtlCol="0" anchor="ctr"/>
          <a:lstStyle/>
          <a:p>
            <a:pPr marL="0" indent="0">
              <a:buNone/>
            </a:pPr>
            <a:endParaRPr lang="en-US" dirty="0"/>
          </a:p>
        </p:txBody>
      </p:sp>
      <p:sp>
        <p:nvSpPr>
          <p:cNvPr id="18" name="Text 16">
            <a:extLst>
              <a:ext uri="{FF2B5EF4-FFF2-40B4-BE49-F238E27FC236}">
                <a16:creationId xmlns:a16="http://schemas.microsoft.com/office/drawing/2014/main" id="{E2537D68-6A5D-F0BE-40AC-1FB94598F4AD}"/>
              </a:ext>
            </a:extLst>
          </p:cNvPr>
          <p:cNvSpPr/>
          <p:nvPr/>
        </p:nvSpPr>
        <p:spPr>
          <a:xfrm>
            <a:off x="609600" y="3566220"/>
            <a:ext cx="8083296" cy="228600"/>
          </a:xfrm>
          <a:prstGeom prst="rect">
            <a:avLst/>
          </a:prstGeom>
          <a:noFill/>
          <a:ln/>
        </p:spPr>
        <p:txBody>
          <a:bodyPr wrap="square" lIns="0" tIns="0" rIns="0" bIns="0" rtlCol="0" anchor="t"/>
          <a:lstStyle/>
          <a:p>
            <a:pPr marL="0" indent="0" algn="l">
              <a:lnSpc>
                <a:spcPts val="1800"/>
              </a:lnSpc>
              <a:spcAft>
                <a:spcPts val="750"/>
              </a:spcAft>
              <a:buNone/>
            </a:pPr>
            <a:r>
              <a:rPr lang="en-US" sz="2800" b="1" dirty="0">
                <a:solidFill>
                  <a:schemeClr val="accent1"/>
                </a:solidFill>
                <a:latin typeface="Calibri" pitchFamily="34" charset="0"/>
                <a:ea typeface="Calibri" pitchFamily="34" charset="-122"/>
                <a:cs typeface="Calibri" pitchFamily="34" charset="-120"/>
              </a:rPr>
              <a:t>Your Validation Rights</a:t>
            </a:r>
            <a:endParaRPr lang="en-US" sz="2800" dirty="0">
              <a:solidFill>
                <a:schemeClr val="accent1"/>
              </a:solidFill>
            </a:endParaRPr>
          </a:p>
        </p:txBody>
      </p:sp>
      <p:sp>
        <p:nvSpPr>
          <p:cNvPr id="19" name="Text 17">
            <a:extLst>
              <a:ext uri="{FF2B5EF4-FFF2-40B4-BE49-F238E27FC236}">
                <a16:creationId xmlns:a16="http://schemas.microsoft.com/office/drawing/2014/main" id="{56E535FA-7E97-62E7-DDE0-212F7F8FFF05}"/>
              </a:ext>
            </a:extLst>
          </p:cNvPr>
          <p:cNvSpPr/>
          <p:nvPr/>
        </p:nvSpPr>
        <p:spPr>
          <a:xfrm>
            <a:off x="609600" y="3890070"/>
            <a:ext cx="8083296" cy="487561"/>
          </a:xfrm>
          <a:prstGeom prst="rect">
            <a:avLst/>
          </a:prstGeom>
          <a:noFill/>
          <a:ln/>
        </p:spPr>
        <p:txBody>
          <a:bodyPr wrap="square" lIns="0" tIns="0" rIns="0" bIns="0" rtlCol="0" anchor="t"/>
          <a:lstStyle/>
          <a:p>
            <a:pPr>
              <a:lnSpc>
                <a:spcPts val="1920"/>
              </a:lnSpc>
            </a:pPr>
            <a:r>
              <a:rPr lang="en-US" b="1" dirty="0">
                <a:solidFill>
                  <a:schemeClr val="accent1"/>
                </a:solidFill>
                <a:latin typeface="Calibri" pitchFamily="34" charset="0"/>
                <a:ea typeface="Calibri" pitchFamily="34" charset="-122"/>
                <a:cs typeface="Calibri" pitchFamily="34" charset="-120"/>
              </a:rPr>
              <a:t>You have the right to be angry about your abuse and to feel empathy for what happened to your younger self. Your feelings are valid responses to invalid treatment. </a:t>
            </a:r>
            <a:endParaRPr lang="en-US" b="1" dirty="0">
              <a:solidFill>
                <a:schemeClr val="accent1"/>
              </a:solidFill>
            </a:endParaRPr>
          </a:p>
        </p:txBody>
      </p:sp>
      <p:sp>
        <p:nvSpPr>
          <p:cNvPr id="20" name="Text 18">
            <a:extLst>
              <a:ext uri="{FF2B5EF4-FFF2-40B4-BE49-F238E27FC236}">
                <a16:creationId xmlns:a16="http://schemas.microsoft.com/office/drawing/2014/main" id="{A7032E37-8357-BA5B-B9AE-50ADCAB57147}"/>
              </a:ext>
            </a:extLst>
          </p:cNvPr>
          <p:cNvSpPr/>
          <p:nvPr/>
        </p:nvSpPr>
        <p:spPr>
          <a:xfrm>
            <a:off x="381000" y="4762500"/>
            <a:ext cx="8549640" cy="152400"/>
          </a:xfrm>
          <a:prstGeom prst="rect">
            <a:avLst/>
          </a:prstGeom>
          <a:noFill/>
          <a:ln/>
        </p:spPr>
        <p:txBody>
          <a:bodyPr wrap="square" lIns="0" tIns="0" rIns="0" bIns="0" rtlCol="0" anchor="t"/>
          <a:lstStyle/>
          <a:p>
            <a:pPr marL="0" indent="0" algn="ctr">
              <a:lnSpc>
                <a:spcPts val="1200"/>
              </a:lnSpc>
              <a:buNone/>
            </a:pPr>
            <a:r>
              <a:rPr lang="en-US" sz="2800" b="1" dirty="0">
                <a:solidFill>
                  <a:schemeClr val="accent1"/>
                </a:solidFill>
                <a:latin typeface="Calibri" pitchFamily="34" charset="0"/>
                <a:ea typeface="Calibri" pitchFamily="34" charset="-122"/>
                <a:cs typeface="Calibri" pitchFamily="34" charset="-120"/>
              </a:rPr>
              <a:t>You have the right to believe your own experience.</a:t>
            </a:r>
            <a:endParaRPr lang="en-US" sz="2800" b="1" dirty="0">
              <a:solidFill>
                <a:schemeClr val="accent1"/>
              </a:solidFill>
            </a:endParaRPr>
          </a:p>
        </p:txBody>
      </p:sp>
    </p:spTree>
    <p:extLst>
      <p:ext uri="{BB962C8B-B14F-4D97-AF65-F5344CB8AC3E}">
        <p14:creationId xmlns:p14="http://schemas.microsoft.com/office/powerpoint/2010/main" val="2271689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1201658" y="252525"/>
            <a:ext cx="8219209" cy="381000"/>
          </a:xfrm>
          <a:prstGeom prst="rect">
            <a:avLst/>
          </a:prstGeom>
          <a:noFill/>
          <a:ln/>
        </p:spPr>
        <p:txBody>
          <a:bodyPr wrap="square" lIns="38100" tIns="0" rIns="0" bIns="0" rtlCol="0" anchor="t"/>
          <a:lstStyle/>
          <a:p>
            <a:pPr marL="0" indent="0" algn="l">
              <a:lnSpc>
                <a:spcPts val="3000"/>
              </a:lnSpc>
              <a:buNone/>
            </a:pPr>
            <a:r>
              <a:rPr lang="en-US" sz="2800" b="1" dirty="0">
                <a:solidFill>
                  <a:schemeClr val="accent1"/>
                </a:solidFill>
                <a:latin typeface="Georgia" pitchFamily="34" charset="0"/>
                <a:ea typeface="Georgia" pitchFamily="34" charset="-122"/>
                <a:cs typeface="Georgia" pitchFamily="34" charset="-120"/>
              </a:rPr>
              <a:t>D - DEVELOP Ongoing Resilience </a:t>
            </a:r>
            <a:endParaRPr lang="en-US" sz="2800" dirty="0">
              <a:solidFill>
                <a:schemeClr val="accent1"/>
              </a:solidFill>
            </a:endParaRPr>
          </a:p>
        </p:txBody>
      </p:sp>
      <p:sp>
        <p:nvSpPr>
          <p:cNvPr id="4" name="Text 1"/>
          <p:cNvSpPr/>
          <p:nvPr/>
        </p:nvSpPr>
        <p:spPr>
          <a:xfrm>
            <a:off x="571500" y="952500"/>
            <a:ext cx="7436874" cy="228600"/>
          </a:xfrm>
          <a:prstGeom prst="rect">
            <a:avLst/>
          </a:prstGeom>
          <a:noFill/>
          <a:ln/>
        </p:spPr>
        <p:txBody>
          <a:bodyPr wrap="square" lIns="0" tIns="0" rIns="0" bIns="0" rtlCol="0" anchor="t"/>
          <a:lstStyle/>
          <a:p>
            <a:pPr marL="0" indent="0" algn="l">
              <a:lnSpc>
                <a:spcPts val="1800"/>
              </a:lnSpc>
              <a:buNone/>
            </a:pPr>
            <a:r>
              <a:rPr lang="en-US" sz="2800" b="1" dirty="0">
                <a:solidFill>
                  <a:schemeClr val="accent1"/>
                </a:solidFill>
                <a:latin typeface="Calibri" pitchFamily="34" charset="0"/>
                <a:ea typeface="Calibri" pitchFamily="34" charset="-122"/>
                <a:cs typeface="Calibri" pitchFamily="34" charset="-120"/>
              </a:rPr>
              <a:t>Build Long-Term Resilience &amp; Self-Stabilization</a:t>
            </a:r>
            <a:endParaRPr lang="en-US" sz="2800" dirty="0">
              <a:solidFill>
                <a:schemeClr val="accent1"/>
              </a:solidFill>
            </a:endParaRPr>
          </a:p>
        </p:txBody>
      </p:sp>
      <p:sp>
        <p:nvSpPr>
          <p:cNvPr id="5" name="Text 2"/>
          <p:cNvSpPr/>
          <p:nvPr/>
        </p:nvSpPr>
        <p:spPr>
          <a:xfrm>
            <a:off x="417576" y="1466849"/>
            <a:ext cx="3924300" cy="1111299"/>
          </a:xfrm>
          <a:prstGeom prst="roundRect">
            <a:avLst>
              <a:gd name="adj" fmla="val 4865"/>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6" name="Text 3"/>
          <p:cNvSpPr/>
          <p:nvPr/>
        </p:nvSpPr>
        <p:spPr>
          <a:xfrm>
            <a:off x="574548" y="1697936"/>
            <a:ext cx="3730752"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Identify Triggers</a:t>
            </a:r>
            <a:endParaRPr lang="en-US" sz="2400" dirty="0">
              <a:solidFill>
                <a:schemeClr val="accent1"/>
              </a:solidFill>
            </a:endParaRPr>
          </a:p>
        </p:txBody>
      </p:sp>
      <p:sp>
        <p:nvSpPr>
          <p:cNvPr id="7" name="Text 4"/>
          <p:cNvSpPr/>
          <p:nvPr/>
        </p:nvSpPr>
        <p:spPr>
          <a:xfrm>
            <a:off x="571500" y="2012974"/>
            <a:ext cx="3730752" cy="152400"/>
          </a:xfrm>
          <a:prstGeom prst="rect">
            <a:avLst/>
          </a:prstGeom>
          <a:noFill/>
          <a:ln/>
        </p:spPr>
        <p:txBody>
          <a:bodyPr wrap="square" lIns="0" tIns="0" rIns="0" bIns="0" rtlCol="0" anchor="t"/>
          <a:lstStyle/>
          <a:p>
            <a:pPr marL="0" indent="0" algn="l">
              <a:lnSpc>
                <a:spcPts val="1200"/>
              </a:lnSpc>
              <a:buNone/>
            </a:pPr>
            <a:r>
              <a:rPr lang="en-US" sz="1600" b="1" dirty="0">
                <a:solidFill>
                  <a:schemeClr val="accent1"/>
                </a:solidFill>
                <a:latin typeface="Calibri" pitchFamily="34" charset="0"/>
                <a:ea typeface="Calibri" pitchFamily="34" charset="-122"/>
                <a:cs typeface="Calibri" pitchFamily="34" charset="-120"/>
              </a:rPr>
              <a:t>What situations, feelings, or memories activate my trauma responses? Keep a </a:t>
            </a:r>
            <a:br>
              <a:rPr lang="en-US" sz="1600" b="1" dirty="0">
                <a:solidFill>
                  <a:schemeClr val="accent1"/>
                </a:solidFill>
                <a:latin typeface="Calibri" pitchFamily="34" charset="0"/>
                <a:ea typeface="Calibri" pitchFamily="34" charset="-122"/>
                <a:cs typeface="Calibri" pitchFamily="34" charset="-120"/>
              </a:rPr>
            </a:br>
            <a:r>
              <a:rPr lang="en-US" sz="1600" b="1" dirty="0">
                <a:solidFill>
                  <a:schemeClr val="accent1"/>
                </a:solidFill>
                <a:latin typeface="Calibri" pitchFamily="34" charset="0"/>
                <a:ea typeface="Calibri" pitchFamily="34" charset="-122"/>
                <a:cs typeface="Calibri" pitchFamily="34" charset="-120"/>
              </a:rPr>
              <a:t>notebook or journal</a:t>
            </a:r>
            <a:endParaRPr lang="en-US" sz="1600" b="1" dirty="0">
              <a:solidFill>
                <a:schemeClr val="accent1"/>
              </a:solidFill>
            </a:endParaRPr>
          </a:p>
        </p:txBody>
      </p:sp>
      <p:sp>
        <p:nvSpPr>
          <p:cNvPr id="8" name="Text 5"/>
          <p:cNvSpPr/>
          <p:nvPr/>
        </p:nvSpPr>
        <p:spPr>
          <a:xfrm>
            <a:off x="381000" y="2615572"/>
            <a:ext cx="3924300" cy="1174700"/>
          </a:xfrm>
          <a:prstGeom prst="roundRect">
            <a:avLst>
              <a:gd name="adj" fmla="val 4865"/>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9" name="Text 6"/>
          <p:cNvSpPr/>
          <p:nvPr/>
        </p:nvSpPr>
        <p:spPr>
          <a:xfrm>
            <a:off x="514350" y="2761158"/>
            <a:ext cx="3730752"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Develop Strategies</a:t>
            </a:r>
            <a:endParaRPr lang="en-US" sz="2000" b="1" dirty="0">
              <a:solidFill>
                <a:schemeClr val="accent1"/>
              </a:solidFill>
            </a:endParaRPr>
          </a:p>
        </p:txBody>
      </p:sp>
      <p:sp>
        <p:nvSpPr>
          <p:cNvPr id="10" name="Text 7"/>
          <p:cNvSpPr/>
          <p:nvPr/>
        </p:nvSpPr>
        <p:spPr>
          <a:xfrm>
            <a:off x="514350" y="2988175"/>
            <a:ext cx="3730752" cy="152400"/>
          </a:xfrm>
          <a:prstGeom prst="rect">
            <a:avLst/>
          </a:prstGeom>
          <a:noFill/>
          <a:ln/>
        </p:spPr>
        <p:txBody>
          <a:bodyPr wrap="square" lIns="0" tIns="0" rIns="0" bIns="0" rtlCol="0" anchor="t"/>
          <a:lstStyle/>
          <a:p>
            <a:pPr marL="0" indent="0" algn="l">
              <a:buNone/>
            </a:pPr>
            <a:r>
              <a:rPr lang="en-US" sz="1600" b="1" dirty="0">
                <a:solidFill>
                  <a:schemeClr val="accent1"/>
                </a:solidFill>
                <a:latin typeface="Calibri" pitchFamily="34" charset="0"/>
                <a:ea typeface="Calibri" pitchFamily="34" charset="-122"/>
                <a:cs typeface="Calibri" pitchFamily="34" charset="-120"/>
              </a:rPr>
              <a:t>What specific techniques work best for different parts of me?</a:t>
            </a:r>
            <a:br>
              <a:rPr lang="en-US" sz="1600" b="1" dirty="0">
                <a:solidFill>
                  <a:schemeClr val="accent1"/>
                </a:solidFill>
                <a:latin typeface="Calibri" pitchFamily="34" charset="0"/>
                <a:ea typeface="Calibri" pitchFamily="34" charset="-122"/>
                <a:cs typeface="Calibri" pitchFamily="34" charset="-120"/>
              </a:rPr>
            </a:br>
            <a:r>
              <a:rPr lang="en-US" sz="1600" b="1" dirty="0">
                <a:solidFill>
                  <a:schemeClr val="accent1"/>
                </a:solidFill>
                <a:latin typeface="Calibri" pitchFamily="34" charset="0"/>
                <a:ea typeface="Calibri" pitchFamily="34" charset="-122"/>
                <a:cs typeface="Calibri" pitchFamily="34" charset="-120"/>
              </a:rPr>
              <a:t>Keep a parts journal </a:t>
            </a:r>
            <a:endParaRPr lang="en-US" sz="1600" b="1" dirty="0">
              <a:solidFill>
                <a:schemeClr val="accent1"/>
              </a:solidFill>
            </a:endParaRPr>
          </a:p>
        </p:txBody>
      </p:sp>
      <p:sp>
        <p:nvSpPr>
          <p:cNvPr id="11" name="Text 8"/>
          <p:cNvSpPr/>
          <p:nvPr/>
        </p:nvSpPr>
        <p:spPr>
          <a:xfrm>
            <a:off x="377952" y="3878521"/>
            <a:ext cx="3924300" cy="1174700"/>
          </a:xfrm>
          <a:prstGeom prst="roundRect">
            <a:avLst>
              <a:gd name="adj" fmla="val 4865"/>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2" name="Text 9"/>
          <p:cNvSpPr/>
          <p:nvPr/>
        </p:nvSpPr>
        <p:spPr>
          <a:xfrm>
            <a:off x="514350" y="4102001"/>
            <a:ext cx="3730752"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Build Support</a:t>
            </a:r>
            <a:endParaRPr lang="en-US" sz="2000" dirty="0">
              <a:solidFill>
                <a:schemeClr val="accent1"/>
              </a:solidFill>
            </a:endParaRPr>
          </a:p>
        </p:txBody>
      </p:sp>
      <p:sp>
        <p:nvSpPr>
          <p:cNvPr id="13" name="Text 10"/>
          <p:cNvSpPr/>
          <p:nvPr/>
        </p:nvSpPr>
        <p:spPr>
          <a:xfrm>
            <a:off x="514350" y="4389671"/>
            <a:ext cx="3730752" cy="152400"/>
          </a:xfrm>
          <a:prstGeom prst="rect">
            <a:avLst/>
          </a:prstGeom>
          <a:noFill/>
          <a:ln/>
        </p:spPr>
        <p:txBody>
          <a:bodyPr wrap="square" lIns="0" tIns="0" rIns="0" bIns="0" rtlCol="0" anchor="t"/>
          <a:lstStyle/>
          <a:p>
            <a:pPr marL="0" indent="0" algn="l">
              <a:lnSpc>
                <a:spcPts val="1200"/>
              </a:lnSpc>
              <a:buNone/>
            </a:pPr>
            <a:r>
              <a:rPr lang="en-US" sz="1600" b="1" dirty="0">
                <a:solidFill>
                  <a:schemeClr val="accent1"/>
                </a:solidFill>
                <a:latin typeface="Calibri" pitchFamily="34" charset="0"/>
                <a:ea typeface="Calibri" pitchFamily="34" charset="-122"/>
                <a:cs typeface="Calibri" pitchFamily="34" charset="-120"/>
              </a:rPr>
              <a:t>Who are my safe people? Keep phone numbers of supportive people.</a:t>
            </a:r>
            <a:br>
              <a:rPr lang="en-US" sz="1600" b="1" dirty="0">
                <a:solidFill>
                  <a:schemeClr val="accent1"/>
                </a:solidFill>
                <a:latin typeface="Calibri" pitchFamily="34" charset="0"/>
                <a:ea typeface="Calibri" pitchFamily="34" charset="-122"/>
                <a:cs typeface="Calibri" pitchFamily="34" charset="-120"/>
              </a:rPr>
            </a:br>
            <a:r>
              <a:rPr lang="en-US" sz="1600" b="1" dirty="0">
                <a:solidFill>
                  <a:schemeClr val="accent1"/>
                </a:solidFill>
                <a:latin typeface="Calibri" pitchFamily="34" charset="0"/>
                <a:ea typeface="Calibri" pitchFamily="34" charset="-122"/>
                <a:cs typeface="Calibri" pitchFamily="34" charset="-120"/>
              </a:rPr>
              <a:t>What resources can I turn to?</a:t>
            </a:r>
            <a:endParaRPr lang="en-US" sz="1600" b="1" dirty="0">
              <a:solidFill>
                <a:schemeClr val="accent1"/>
              </a:solidFill>
            </a:endParaRPr>
          </a:p>
        </p:txBody>
      </p:sp>
      <p:sp>
        <p:nvSpPr>
          <p:cNvPr id="15" name="Text 12"/>
          <p:cNvSpPr/>
          <p:nvPr/>
        </p:nvSpPr>
        <p:spPr>
          <a:xfrm>
            <a:off x="6382027" y="3123709"/>
            <a:ext cx="4002786" cy="228600"/>
          </a:xfrm>
          <a:prstGeom prst="rect">
            <a:avLst/>
          </a:prstGeom>
          <a:noFill/>
          <a:ln/>
        </p:spPr>
        <p:txBody>
          <a:bodyPr wrap="square" lIns="0" tIns="0" rIns="0" bIns="0" rtlCol="0" anchor="t"/>
          <a:lstStyle/>
          <a:p>
            <a:pPr>
              <a:lnSpc>
                <a:spcPts val="1500"/>
              </a:lnSpc>
            </a:pPr>
            <a:endParaRPr lang="en-US" sz="2400" dirty="0">
              <a:solidFill>
                <a:schemeClr val="tx2">
                  <a:lumMod val="75000"/>
                </a:schemeClr>
              </a:solidFill>
            </a:endParaRPr>
          </a:p>
        </p:txBody>
      </p:sp>
      <p:sp>
        <p:nvSpPr>
          <p:cNvPr id="16" name="Text 13"/>
          <p:cNvSpPr/>
          <p:nvPr/>
        </p:nvSpPr>
        <p:spPr>
          <a:xfrm>
            <a:off x="4703064" y="1956971"/>
            <a:ext cx="3906566" cy="400050"/>
          </a:xfrm>
          <a:prstGeom prst="rect">
            <a:avLst/>
          </a:prstGeom>
          <a:noFill/>
          <a:ln/>
        </p:spPr>
        <p:txBody>
          <a:bodyPr wrap="square" lIns="0" tIns="0" rIns="0" bIns="0" rtlCol="0" anchor="t"/>
          <a:lstStyle/>
          <a:p>
            <a:pPr marL="0" indent="0" algn="l">
              <a:lnSpc>
                <a:spcPts val="1575"/>
              </a:lnSpc>
              <a:spcAft>
                <a:spcPts val="600"/>
              </a:spcAft>
              <a:buNone/>
            </a:pPr>
            <a:endParaRPr lang="en-US" b="1" dirty="0">
              <a:solidFill>
                <a:schemeClr val="bg1"/>
              </a:solidFill>
            </a:endParaRPr>
          </a:p>
        </p:txBody>
      </p:sp>
      <p:sp>
        <p:nvSpPr>
          <p:cNvPr id="17" name="Text 14"/>
          <p:cNvSpPr/>
          <p:nvPr/>
        </p:nvSpPr>
        <p:spPr>
          <a:xfrm>
            <a:off x="4683252" y="2776217"/>
            <a:ext cx="4002786" cy="200025"/>
          </a:xfrm>
          <a:prstGeom prst="rect">
            <a:avLst/>
          </a:prstGeom>
          <a:noFill/>
          <a:ln/>
        </p:spPr>
        <p:txBody>
          <a:bodyPr wrap="square" lIns="0" tIns="0" rIns="0" bIns="0" rtlCol="0" anchor="t"/>
          <a:lstStyle/>
          <a:p>
            <a:pPr marL="0" indent="0" algn="l">
              <a:lnSpc>
                <a:spcPts val="1575"/>
              </a:lnSpc>
              <a:buNone/>
            </a:pPr>
            <a:endParaRPr lang="en-US" dirty="0"/>
          </a:p>
        </p:txBody>
      </p:sp>
      <p:sp>
        <p:nvSpPr>
          <p:cNvPr id="18" name="Text 15"/>
          <p:cNvSpPr/>
          <p:nvPr/>
        </p:nvSpPr>
        <p:spPr>
          <a:xfrm>
            <a:off x="4683252" y="3372115"/>
            <a:ext cx="4491990" cy="412849"/>
          </a:xfrm>
          <a:prstGeom prst="rect">
            <a:avLst/>
          </a:prstGeom>
          <a:noFill/>
          <a:ln/>
        </p:spPr>
        <p:txBody>
          <a:bodyPr wrap="square" lIns="0" tIns="0" rIns="0" bIns="0" rtlCol="0" anchor="t"/>
          <a:lstStyle/>
          <a:p>
            <a:pPr marL="0" indent="0" algn="l">
              <a:lnSpc>
                <a:spcPts val="1200"/>
              </a:lnSpc>
              <a:buNone/>
            </a:pPr>
            <a:endParaRPr lang="en-US" sz="1600" b="1" dirty="0">
              <a:solidFill>
                <a:schemeClr val="bg1"/>
              </a:solidFill>
            </a:endParaRPr>
          </a:p>
        </p:txBody>
      </p:sp>
      <p:sp>
        <p:nvSpPr>
          <p:cNvPr id="19" name="TextBox 18">
            <a:extLst>
              <a:ext uri="{FF2B5EF4-FFF2-40B4-BE49-F238E27FC236}">
                <a16:creationId xmlns:a16="http://schemas.microsoft.com/office/drawing/2014/main" id="{5F74392E-8353-AA92-E8F1-92D3707DD243}"/>
              </a:ext>
            </a:extLst>
          </p:cNvPr>
          <p:cNvSpPr txBox="1"/>
          <p:nvPr/>
        </p:nvSpPr>
        <p:spPr>
          <a:xfrm>
            <a:off x="4652009" y="4341180"/>
            <a:ext cx="4216423" cy="584775"/>
          </a:xfrm>
          <a:prstGeom prst="rect">
            <a:avLst/>
          </a:prstGeom>
          <a:noFill/>
        </p:spPr>
        <p:txBody>
          <a:bodyPr wrap="square" rtlCol="0">
            <a:spAutoFit/>
          </a:bodyPr>
          <a:lstStyle/>
          <a:p>
            <a:pPr>
              <a:spcAft>
                <a:spcPts val="600"/>
              </a:spcAft>
            </a:pPr>
            <a:r>
              <a:rPr lang="en-US" sz="1600" b="1" dirty="0">
                <a:solidFill>
                  <a:schemeClr val="accent1"/>
                </a:solidFill>
                <a:latin typeface="Arial" pitchFamily="34" charset="0"/>
                <a:ea typeface="Arial" pitchFamily="34" charset="-122"/>
                <a:cs typeface="Arial" pitchFamily="34" charset="-120"/>
              </a:rPr>
              <a:t>Programming is NOT stronger than your will to be free or stronger than Jesus</a:t>
            </a:r>
            <a:endParaRPr lang="en-US" sz="1600" b="1" dirty="0">
              <a:solidFill>
                <a:schemeClr val="accent1"/>
              </a:solidFill>
            </a:endParaRPr>
          </a:p>
        </p:txBody>
      </p:sp>
      <p:sp>
        <p:nvSpPr>
          <p:cNvPr id="20" name="Rectangle 1">
            <a:extLst>
              <a:ext uri="{FF2B5EF4-FFF2-40B4-BE49-F238E27FC236}">
                <a16:creationId xmlns:a16="http://schemas.microsoft.com/office/drawing/2014/main" id="{0791CCAC-05BF-62EA-8C85-9DEA56C9603F}"/>
              </a:ext>
            </a:extLst>
          </p:cNvPr>
          <p:cNvSpPr>
            <a:spLocks noChangeArrowheads="1"/>
          </p:cNvSpPr>
          <p:nvPr/>
        </p:nvSpPr>
        <p:spPr bwMode="auto">
          <a:xfrm>
            <a:off x="4727067" y="1494246"/>
            <a:ext cx="4066306"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accent1"/>
                </a:solidFill>
                <a:effectLst/>
                <a:latin typeface="Arial" panose="020B0604020202020204" pitchFamily="34" charset="0"/>
              </a:rPr>
              <a:t>"I am safe in this moment"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accent1"/>
                </a:solidFill>
                <a:effectLst/>
                <a:latin typeface="Arial" panose="020B0604020202020204" pitchFamily="34" charset="0"/>
              </a:rPr>
              <a:t>"The abuse is over—I survived"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accent1"/>
                </a:solidFill>
                <a:effectLst/>
                <a:latin typeface="Arial" panose="020B0604020202020204" pitchFamily="34" charset="0"/>
              </a:rPr>
              <a:t>"This feeling will pass" </a:t>
            </a:r>
          </a:p>
          <a:p>
            <a:r>
              <a:rPr lang="en-US" dirty="0">
                <a:solidFill>
                  <a:schemeClr val="accent1"/>
                </a:solidFill>
              </a:rPr>
              <a:t>"I believe myself"</a:t>
            </a:r>
          </a:p>
          <a:p>
            <a:r>
              <a:rPr lang="en-US" dirty="0">
                <a:solidFill>
                  <a:schemeClr val="accent1"/>
                </a:solidFill>
              </a:rPr>
              <a:t>"I am worthy of care and love"</a:t>
            </a:r>
          </a:p>
          <a:p>
            <a:r>
              <a:rPr lang="en-US" dirty="0">
                <a:solidFill>
                  <a:schemeClr val="accent1"/>
                </a:solidFill>
              </a:rPr>
              <a:t>"My feelings make sense"</a:t>
            </a:r>
          </a:p>
          <a:p>
            <a:r>
              <a:rPr lang="en-US" dirty="0">
                <a:solidFill>
                  <a:schemeClr val="accent1"/>
                </a:solidFill>
              </a:rPr>
              <a:t>"I survived worse than this"</a:t>
            </a:r>
          </a:p>
          <a:p>
            <a:r>
              <a:rPr lang="en-US" dirty="0">
                <a:solidFill>
                  <a:schemeClr val="accent1"/>
                </a:solidFill>
              </a:rPr>
              <a:t>"I am a powerful survivor"</a:t>
            </a:r>
          </a:p>
          <a:p>
            <a:r>
              <a:rPr lang="en-US" dirty="0">
                <a:solidFill>
                  <a:schemeClr val="accent1"/>
                </a:solidFill>
              </a:rPr>
              <a:t>"I am winning"</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accent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accent1"/>
              </a:solidFill>
              <a:effectLst/>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8979" y="111075"/>
            <a:ext cx="7886700" cy="994172"/>
          </a:xfrm>
        </p:spPr>
        <p:txBody>
          <a:bodyPr/>
          <a:lstStyle/>
          <a:p>
            <a:r>
              <a:rPr b="1" dirty="0">
                <a:solidFill>
                  <a:schemeClr val="accent1"/>
                </a:solidFill>
              </a:rPr>
              <a:t>Programming Interruption Statements</a:t>
            </a:r>
          </a:p>
        </p:txBody>
      </p:sp>
      <p:pic>
        <p:nvPicPr>
          <p:cNvPr id="4" name="Picture 3">
            <a:extLst>
              <a:ext uri="{FF2B5EF4-FFF2-40B4-BE49-F238E27FC236}">
                <a16:creationId xmlns:a16="http://schemas.microsoft.com/office/drawing/2014/main" id="{5A2257AE-0814-964C-F0A3-FF7EC008F444}"/>
              </a:ext>
            </a:extLst>
          </p:cNvPr>
          <p:cNvPicPr>
            <a:picLocks noChangeAspect="1"/>
          </p:cNvPicPr>
          <p:nvPr/>
        </p:nvPicPr>
        <p:blipFill>
          <a:blip r:embed="rId2"/>
          <a:stretch>
            <a:fillRect/>
          </a:stretch>
        </p:blipFill>
        <p:spPr>
          <a:xfrm>
            <a:off x="624840" y="701040"/>
            <a:ext cx="7954306" cy="4331385"/>
          </a:xfrm>
          <a:prstGeom prst="rect">
            <a:avLst/>
          </a:prstGeom>
        </p:spPr>
      </p:pic>
      <p:sp>
        <p:nvSpPr>
          <p:cNvPr id="3" name="Content Placeholder 2"/>
          <p:cNvSpPr>
            <a:spLocks noGrp="1"/>
          </p:cNvSpPr>
          <p:nvPr>
            <p:ph idx="1"/>
          </p:nvPr>
        </p:nvSpPr>
        <p:spPr>
          <a:xfrm>
            <a:off x="692445" y="939998"/>
            <a:ext cx="7886700" cy="3263504"/>
          </a:xfrm>
        </p:spPr>
        <p:txBody>
          <a:bodyPr wrap="square">
            <a:normAutofit fontScale="25000" lnSpcReduction="20000"/>
          </a:bodyPr>
          <a:lstStyle/>
          <a:p>
            <a:pPr lvl="1">
              <a:spcAft>
                <a:spcPts val="400"/>
              </a:spcAft>
              <a:defRPr sz="1300"/>
            </a:pPr>
            <a:r>
              <a:rPr sz="6400" dirty="0">
                <a:solidFill>
                  <a:schemeClr val="accent1"/>
                </a:solidFill>
              </a:rPr>
              <a:t>"I don't have to obey these commands - they're not my authentic thoughts"</a:t>
            </a:r>
          </a:p>
          <a:p>
            <a:pPr lvl="1">
              <a:spcAft>
                <a:spcPts val="400"/>
              </a:spcAft>
              <a:defRPr sz="1300"/>
            </a:pPr>
            <a:r>
              <a:rPr sz="6400" dirty="0">
                <a:solidFill>
                  <a:schemeClr val="accent1"/>
                </a:solidFill>
              </a:rPr>
              <a:t>"My body belongs to me. My mind belongs to me."</a:t>
            </a:r>
          </a:p>
          <a:p>
            <a:pPr lvl="1">
              <a:spcAft>
                <a:spcPts val="400"/>
              </a:spcAft>
              <a:defRPr sz="1300"/>
            </a:pPr>
            <a:r>
              <a:rPr sz="6400" dirty="0">
                <a:solidFill>
                  <a:schemeClr val="accent1"/>
                </a:solidFill>
              </a:rPr>
              <a:t>"The programming is lying to me about what will happen"</a:t>
            </a:r>
          </a:p>
          <a:p>
            <a:pPr lvl="1">
              <a:spcAft>
                <a:spcPts val="400"/>
              </a:spcAft>
              <a:defRPr sz="1300"/>
            </a:pPr>
            <a:r>
              <a:rPr sz="6400" dirty="0">
                <a:solidFill>
                  <a:schemeClr val="accent1"/>
                </a:solidFill>
              </a:rPr>
              <a:t>"I have survived everything they said would destroy me"</a:t>
            </a:r>
          </a:p>
          <a:p>
            <a:pPr lvl="1">
              <a:spcAft>
                <a:spcPts val="400"/>
              </a:spcAft>
              <a:defRPr sz="1300"/>
            </a:pPr>
            <a:r>
              <a:rPr sz="6400" dirty="0">
                <a:solidFill>
                  <a:schemeClr val="accent1"/>
                </a:solidFill>
              </a:rPr>
              <a:t>"I choose to protect myself and my children"</a:t>
            </a:r>
          </a:p>
          <a:p>
            <a:pPr lvl="1">
              <a:spcAft>
                <a:spcPts val="400"/>
              </a:spcAft>
              <a:defRPr sz="1300"/>
            </a:pPr>
            <a:r>
              <a:rPr sz="6400" dirty="0">
                <a:solidFill>
                  <a:schemeClr val="accent1"/>
                </a:solidFill>
              </a:rPr>
              <a:t>"No bad things will happen if I choose differently in my mind"</a:t>
            </a:r>
          </a:p>
          <a:p>
            <a:pPr lvl="1">
              <a:spcAft>
                <a:spcPts val="400"/>
              </a:spcAft>
              <a:defRPr sz="1300"/>
            </a:pPr>
            <a:r>
              <a:rPr sz="6400" dirty="0">
                <a:solidFill>
                  <a:schemeClr val="accent1"/>
                </a:solidFill>
              </a:rPr>
              <a:t>"I am more powerful than the programming"</a:t>
            </a:r>
          </a:p>
          <a:p>
            <a:pPr lvl="1">
              <a:spcAft>
                <a:spcPts val="400"/>
              </a:spcAft>
              <a:defRPr sz="1300"/>
            </a:pPr>
            <a:r>
              <a:rPr sz="6400" dirty="0">
                <a:solidFill>
                  <a:schemeClr val="accent1"/>
                </a:solidFill>
              </a:rPr>
              <a:t>"Jesus is greater than any programming or threat"</a:t>
            </a:r>
          </a:p>
          <a:p>
            <a:pPr lvl="1">
              <a:spcAft>
                <a:spcPts val="400"/>
              </a:spcAft>
              <a:defRPr sz="1300"/>
            </a:pPr>
            <a:r>
              <a:rPr sz="6400" dirty="0">
                <a:solidFill>
                  <a:schemeClr val="accent1"/>
                </a:solidFill>
              </a:rPr>
              <a:t>"These commands have no power over me anymore"</a:t>
            </a:r>
          </a:p>
          <a:p>
            <a:pPr lvl="1">
              <a:spcAft>
                <a:spcPts val="400"/>
              </a:spcAft>
              <a:defRPr sz="1300"/>
            </a:pPr>
            <a:r>
              <a:rPr sz="6400" dirty="0">
                <a:solidFill>
                  <a:schemeClr val="accent1"/>
                </a:solidFill>
              </a:rPr>
              <a:t>"I am safe to think my own thoughts"</a:t>
            </a:r>
          </a:p>
          <a:p>
            <a:pPr lvl="1">
              <a:spcAft>
                <a:spcPts val="400"/>
              </a:spcAft>
              <a:defRPr sz="1300"/>
            </a:pPr>
            <a:r>
              <a:rPr sz="6400" dirty="0">
                <a:solidFill>
                  <a:schemeClr val="accent1"/>
                </a:solidFill>
              </a:rPr>
              <a:t>"My choices are my own - not theirs"</a:t>
            </a:r>
          </a:p>
          <a:p>
            <a:pPr lvl="1">
              <a:spcAft>
                <a:spcPts val="400"/>
              </a:spcAft>
              <a:defRPr sz="1300"/>
            </a:pPr>
            <a:r>
              <a:rPr sz="6400" dirty="0">
                <a:solidFill>
                  <a:schemeClr val="accent1"/>
                </a:solidFill>
              </a:rPr>
              <a:t>"The programming wants me to believe I have no choice - that's a lie"</a:t>
            </a:r>
          </a:p>
          <a:p>
            <a:pPr lvl="1">
              <a:spcAft>
                <a:spcPts val="400"/>
              </a:spcAft>
              <a:defRPr sz="1300"/>
            </a:pPr>
            <a:r>
              <a:rPr sz="6400" dirty="0">
                <a:solidFill>
                  <a:schemeClr val="accent1"/>
                </a:solidFill>
              </a:rPr>
              <a:t>"I survived their worst - I can survive breaking their commands"</a:t>
            </a:r>
          </a:p>
          <a:p>
            <a:pPr lvl="1">
              <a:spcAft>
                <a:spcPts val="400"/>
              </a:spcAft>
              <a:defRPr sz="1300"/>
            </a:pPr>
            <a:r>
              <a:rPr sz="6400" dirty="0">
                <a:solidFill>
                  <a:schemeClr val="accent1"/>
                </a:solidFill>
              </a:rPr>
              <a:t>"God's truth is stronger than their lies"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57200" y="182171"/>
            <a:ext cx="8229600" cy="523220"/>
          </a:xfrm>
          <a:prstGeom prst="rect">
            <a:avLst/>
          </a:prstGeom>
          <a:noFill/>
        </p:spPr>
        <p:txBody>
          <a:bodyPr wrap="square">
            <a:spAutoFit/>
          </a:bodyPr>
          <a:lstStyle/>
          <a:p>
            <a:pPr>
              <a:defRPr sz="2800" b="1"/>
            </a:pPr>
            <a:r>
              <a:rPr dirty="0">
                <a:solidFill>
                  <a:schemeClr val="accent1"/>
                </a:solidFill>
              </a:rPr>
              <a:t>If You're Still in Danger - Shark-Infested Waters</a:t>
            </a:r>
          </a:p>
        </p:txBody>
      </p:sp>
      <p:pic>
        <p:nvPicPr>
          <p:cNvPr id="4" name="Picture 3">
            <a:extLst>
              <a:ext uri="{FF2B5EF4-FFF2-40B4-BE49-F238E27FC236}">
                <a16:creationId xmlns:a16="http://schemas.microsoft.com/office/drawing/2014/main" id="{C16B1826-069F-6772-C9EE-BBA294677459}"/>
              </a:ext>
            </a:extLst>
          </p:cNvPr>
          <p:cNvPicPr>
            <a:picLocks noChangeAspect="1"/>
          </p:cNvPicPr>
          <p:nvPr/>
        </p:nvPicPr>
        <p:blipFill>
          <a:blip r:embed="rId2"/>
          <a:stretch>
            <a:fillRect/>
          </a:stretch>
        </p:blipFill>
        <p:spPr>
          <a:xfrm>
            <a:off x="316623" y="563880"/>
            <a:ext cx="8510754" cy="4526280"/>
          </a:xfrm>
          <a:prstGeom prst="rect">
            <a:avLst/>
          </a:prstGeom>
        </p:spPr>
      </p:pic>
      <p:sp>
        <p:nvSpPr>
          <p:cNvPr id="3" name="TextBox 2"/>
          <p:cNvSpPr txBox="1"/>
          <p:nvPr/>
        </p:nvSpPr>
        <p:spPr>
          <a:xfrm>
            <a:off x="457200" y="640080"/>
            <a:ext cx="8229600" cy="4331955"/>
          </a:xfrm>
          <a:prstGeom prst="rect">
            <a:avLst/>
          </a:prstGeom>
          <a:noFill/>
        </p:spPr>
        <p:txBody>
          <a:bodyPr wrap="square">
            <a:spAutoFit/>
          </a:bodyPr>
          <a:lstStyle/>
          <a:p>
            <a:pPr>
              <a:spcAft>
                <a:spcPts val="600"/>
              </a:spcAft>
              <a:defRPr sz="2000" b="1"/>
            </a:pPr>
            <a:r>
              <a:rPr dirty="0">
                <a:solidFill>
                  <a:schemeClr val="accent1"/>
                </a:solidFill>
              </a:rPr>
              <a:t>The Reality</a:t>
            </a:r>
          </a:p>
          <a:p>
            <a:pPr>
              <a:spcAft>
                <a:spcPts val="1200"/>
              </a:spcAft>
            </a:pPr>
            <a:r>
              <a:rPr sz="1600" dirty="0">
                <a:solidFill>
                  <a:schemeClr val="accent1"/>
                </a:solidFill>
              </a:rPr>
              <a:t>If you're living with an abuser/handler or in ongoing danger</a:t>
            </a:r>
            <a:r>
              <a:rPr lang="en-US" sz="1600" dirty="0">
                <a:solidFill>
                  <a:schemeClr val="accent1"/>
                </a:solidFill>
              </a:rPr>
              <a:t> because of still being connected with the cult</a:t>
            </a:r>
            <a:r>
              <a:rPr sz="1600" dirty="0">
                <a:solidFill>
                  <a:schemeClr val="accent1"/>
                </a:solidFill>
              </a:rPr>
              <a:t>, your nervous system cannot fully regulate because the threat is current and real - not past trauma.</a:t>
            </a:r>
          </a:p>
          <a:p>
            <a:pPr>
              <a:spcAft>
                <a:spcPts val="600"/>
              </a:spcAft>
              <a:defRPr sz="1800" b="1"/>
            </a:pPr>
            <a:r>
              <a:rPr dirty="0">
                <a:solidFill>
                  <a:schemeClr val="accent1"/>
                </a:solidFill>
              </a:rPr>
              <a:t>What Happens to Your Body:</a:t>
            </a:r>
          </a:p>
          <a:p>
            <a:pPr lvl="1">
              <a:spcAft>
                <a:spcPts val="300"/>
              </a:spcAft>
            </a:pPr>
            <a:r>
              <a:rPr sz="1600" dirty="0">
                <a:solidFill>
                  <a:schemeClr val="accent1"/>
                </a:solidFill>
              </a:rPr>
              <a:t>Chronic hyperarousal (fight/flight - racing heart, panic, can't relax)</a:t>
            </a:r>
          </a:p>
          <a:p>
            <a:pPr lvl="1">
              <a:spcAft>
                <a:spcPts val="300"/>
              </a:spcAft>
            </a:pPr>
            <a:r>
              <a:rPr sz="1600" dirty="0">
                <a:solidFill>
                  <a:schemeClr val="accent1"/>
                </a:solidFill>
              </a:rPr>
              <a:t>Chronic </a:t>
            </a:r>
            <a:r>
              <a:rPr sz="1600" dirty="0" err="1">
                <a:solidFill>
                  <a:schemeClr val="accent1"/>
                </a:solidFill>
              </a:rPr>
              <a:t>hypoarousal</a:t>
            </a:r>
            <a:r>
              <a:rPr sz="1600" dirty="0">
                <a:solidFill>
                  <a:schemeClr val="accent1"/>
                </a:solidFill>
              </a:rPr>
              <a:t> (freeze/shutdown - numbness, exhaustion, dissociation)</a:t>
            </a:r>
          </a:p>
          <a:p>
            <a:pPr lvl="1">
              <a:spcAft>
                <a:spcPts val="300"/>
              </a:spcAft>
            </a:pPr>
            <a:r>
              <a:rPr sz="1600" dirty="0">
                <a:solidFill>
                  <a:schemeClr val="accent1"/>
                </a:solidFill>
              </a:rPr>
              <a:t>Sleep disruption - shallow, broken sleep; body can't rest</a:t>
            </a:r>
          </a:p>
          <a:p>
            <a:pPr lvl="1">
              <a:spcAft>
                <a:spcPts val="300"/>
              </a:spcAft>
            </a:pPr>
            <a:r>
              <a:rPr sz="1600" dirty="0">
                <a:solidFill>
                  <a:schemeClr val="accent1"/>
                </a:solidFill>
              </a:rPr>
              <a:t>Nervous system exhaustion - body cycles between overload and shutdown</a:t>
            </a:r>
          </a:p>
          <a:p>
            <a:pPr lvl="1">
              <a:spcAft>
                <a:spcPts val="300"/>
              </a:spcAft>
            </a:pPr>
            <a:r>
              <a:rPr sz="1600" dirty="0">
                <a:solidFill>
                  <a:schemeClr val="accent1"/>
                </a:solidFill>
              </a:rPr>
              <a:t>Physical breakdown - immune system, chronic pain, illness</a:t>
            </a:r>
          </a:p>
          <a:p>
            <a:pPr>
              <a:spcAft>
                <a:spcPts val="600"/>
              </a:spcAft>
              <a:defRPr sz="1800" b="1"/>
            </a:pPr>
            <a:r>
              <a:rPr dirty="0">
                <a:solidFill>
                  <a:schemeClr val="accent1"/>
                </a:solidFill>
              </a:rPr>
              <a:t>The Danger:</a:t>
            </a:r>
          </a:p>
          <a:p>
            <a:r>
              <a:rPr sz="1600" dirty="0">
                <a:solidFill>
                  <a:schemeClr val="accent1"/>
                </a:solidFill>
              </a:rPr>
              <a:t>Your body never gets to recover. It takes 30+ minutes to calm after one trauma response, but </a:t>
            </a:r>
            <a:r>
              <a:rPr lang="en-US" sz="1600" dirty="0">
                <a:solidFill>
                  <a:schemeClr val="accent1"/>
                </a:solidFill>
              </a:rPr>
              <a:t>when </a:t>
            </a:r>
            <a:r>
              <a:rPr sz="1600" dirty="0">
                <a:solidFill>
                  <a:schemeClr val="accent1"/>
                </a:solidFill>
              </a:rPr>
              <a:t>new triggers keep coming</a:t>
            </a:r>
            <a:r>
              <a:rPr lang="en-US" sz="1600" dirty="0">
                <a:solidFill>
                  <a:schemeClr val="accent1"/>
                </a:solidFill>
              </a:rPr>
              <a:t> your body doesn’t have relief</a:t>
            </a:r>
            <a:r>
              <a:rPr sz="1600" dirty="0">
                <a:solidFill>
                  <a:schemeClr val="accent1"/>
                </a:solidFill>
              </a:rPr>
              <a:t>. Over time, this causes physical and mental deterioration.</a:t>
            </a:r>
          </a:p>
        </p:txBody>
      </p:sp>
    </p:spTree>
    <p:extLst>
      <p:ext uri="{BB962C8B-B14F-4D97-AF65-F5344CB8AC3E}">
        <p14:creationId xmlns:p14="http://schemas.microsoft.com/office/powerpoint/2010/main" val="3995523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584775"/>
          </a:xfrm>
          <a:prstGeom prst="rect">
            <a:avLst/>
          </a:prstGeom>
          <a:noFill/>
        </p:spPr>
        <p:txBody>
          <a:bodyPr wrap="square">
            <a:spAutoFit/>
          </a:bodyPr>
          <a:lstStyle/>
          <a:p>
            <a:pPr>
              <a:defRPr sz="2800" b="1"/>
            </a:pPr>
            <a:r>
              <a:rPr sz="3200" dirty="0">
                <a:solidFill>
                  <a:schemeClr val="accent1"/>
                </a:solidFill>
              </a:rPr>
              <a:t>Survival Tools for Shark-Infested Waters</a:t>
            </a:r>
          </a:p>
        </p:txBody>
      </p:sp>
      <p:pic>
        <p:nvPicPr>
          <p:cNvPr id="4" name="Picture 3">
            <a:extLst>
              <a:ext uri="{FF2B5EF4-FFF2-40B4-BE49-F238E27FC236}">
                <a16:creationId xmlns:a16="http://schemas.microsoft.com/office/drawing/2014/main" id="{E4B532A5-EC47-4A56-BFA3-43E3592AEE1A}"/>
              </a:ext>
            </a:extLst>
          </p:cNvPr>
          <p:cNvPicPr>
            <a:picLocks noChangeAspect="1"/>
          </p:cNvPicPr>
          <p:nvPr/>
        </p:nvPicPr>
        <p:blipFill>
          <a:blip r:embed="rId2"/>
          <a:stretch>
            <a:fillRect/>
          </a:stretch>
        </p:blipFill>
        <p:spPr>
          <a:xfrm>
            <a:off x="316623" y="982980"/>
            <a:ext cx="8510754" cy="4008120"/>
          </a:xfrm>
          <a:prstGeom prst="rect">
            <a:avLst/>
          </a:prstGeom>
        </p:spPr>
      </p:pic>
      <p:sp>
        <p:nvSpPr>
          <p:cNvPr id="3" name="TextBox 2"/>
          <p:cNvSpPr txBox="1"/>
          <p:nvPr/>
        </p:nvSpPr>
        <p:spPr>
          <a:xfrm>
            <a:off x="457200" y="1188720"/>
            <a:ext cx="8229600" cy="3539430"/>
          </a:xfrm>
          <a:prstGeom prst="rect">
            <a:avLst/>
          </a:prstGeom>
          <a:noFill/>
        </p:spPr>
        <p:txBody>
          <a:bodyPr wrap="square">
            <a:spAutoFit/>
          </a:bodyPr>
          <a:lstStyle/>
          <a:p>
            <a:pPr>
              <a:spcAft>
                <a:spcPts val="600"/>
              </a:spcAft>
              <a:defRPr sz="1800" b="1"/>
            </a:pPr>
            <a:r>
              <a:rPr dirty="0">
                <a:solidFill>
                  <a:schemeClr val="accent1"/>
                </a:solidFill>
              </a:rPr>
              <a:t>When You Can't Escape Yet - Micro-Moments of Relief</a:t>
            </a:r>
          </a:p>
          <a:p>
            <a:pPr>
              <a:spcAft>
                <a:spcPts val="1200"/>
              </a:spcAft>
            </a:pPr>
            <a:r>
              <a:rPr dirty="0">
                <a:solidFill>
                  <a:schemeClr val="accent1"/>
                </a:solidFill>
              </a:rPr>
              <a:t>Your body desperately needs ANY relief you can give it - even 30 seconds matters:</a:t>
            </a:r>
          </a:p>
          <a:p>
            <a:pPr>
              <a:spcAft>
                <a:spcPts val="300"/>
              </a:spcAft>
              <a:defRPr sz="1600" b="1"/>
            </a:pPr>
            <a:r>
              <a:rPr dirty="0">
                <a:solidFill>
                  <a:schemeClr val="accent1"/>
                </a:solidFill>
              </a:rPr>
              <a:t>Physical Relief:</a:t>
            </a:r>
          </a:p>
          <a:p>
            <a:pPr lvl="1">
              <a:spcAft>
                <a:spcPts val="200"/>
              </a:spcAft>
            </a:pPr>
            <a:r>
              <a:rPr dirty="0">
                <a:solidFill>
                  <a:schemeClr val="accent1"/>
                </a:solidFill>
              </a:rPr>
              <a:t>30 seconds of slow breathing in the bathroom</a:t>
            </a:r>
          </a:p>
          <a:p>
            <a:pPr lvl="1">
              <a:spcAft>
                <a:spcPts val="200"/>
              </a:spcAft>
            </a:pPr>
            <a:r>
              <a:rPr dirty="0">
                <a:solidFill>
                  <a:schemeClr val="accent1"/>
                </a:solidFill>
              </a:rPr>
              <a:t>Cold water on wrists/face (resets nervous system briefly)</a:t>
            </a:r>
          </a:p>
          <a:p>
            <a:pPr lvl="1">
              <a:spcAft>
                <a:spcPts val="200"/>
              </a:spcAft>
            </a:pPr>
            <a:r>
              <a:rPr dirty="0">
                <a:solidFill>
                  <a:schemeClr val="accent1"/>
                </a:solidFill>
              </a:rPr>
              <a:t>Tense and release muscles when alone</a:t>
            </a:r>
          </a:p>
          <a:p>
            <a:pPr lvl="1">
              <a:spcAft>
                <a:spcPts val="200"/>
              </a:spcAft>
            </a:pPr>
            <a:r>
              <a:rPr dirty="0">
                <a:solidFill>
                  <a:schemeClr val="accent1"/>
                </a:solidFill>
              </a:rPr>
              <a:t>One minute of safe stretching</a:t>
            </a:r>
          </a:p>
          <a:p>
            <a:pPr>
              <a:spcAft>
                <a:spcPts val="300"/>
              </a:spcAft>
              <a:defRPr sz="1600" b="1"/>
            </a:pPr>
            <a:r>
              <a:rPr dirty="0">
                <a:solidFill>
                  <a:schemeClr val="accent1"/>
                </a:solidFill>
              </a:rPr>
              <a:t>Mental Relief:</a:t>
            </a:r>
          </a:p>
          <a:p>
            <a:pPr lvl="1">
              <a:spcAft>
                <a:spcPts val="200"/>
              </a:spcAft>
            </a:pPr>
            <a:r>
              <a:rPr dirty="0">
                <a:solidFill>
                  <a:schemeClr val="accent1"/>
                </a:solidFill>
              </a:rPr>
              <a:t>Grounding: "I survived today. That's enough."</a:t>
            </a:r>
          </a:p>
          <a:p>
            <a:pPr lvl="1">
              <a:spcAft>
                <a:spcPts val="200"/>
              </a:spcAft>
            </a:pPr>
            <a:r>
              <a:rPr dirty="0">
                <a:solidFill>
                  <a:schemeClr val="accent1"/>
                </a:solidFill>
              </a:rPr>
              <a:t>5-4-3-2-1 senses (even while doing chores)</a:t>
            </a:r>
          </a:p>
          <a:p>
            <a:pPr lvl="1">
              <a:spcAft>
                <a:spcPts val="200"/>
              </a:spcAft>
            </a:pPr>
            <a:r>
              <a:rPr dirty="0">
                <a:solidFill>
                  <a:schemeClr val="accent1"/>
                </a:solidFill>
              </a:rPr>
              <a:t>Internal safe space visualization (they can't take your mind)</a:t>
            </a:r>
          </a:p>
        </p:txBody>
      </p:sp>
    </p:spTree>
    <p:extLst>
      <p:ext uri="{BB962C8B-B14F-4D97-AF65-F5344CB8AC3E}">
        <p14:creationId xmlns:p14="http://schemas.microsoft.com/office/powerpoint/2010/main" val="342245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1682" y="181695"/>
            <a:ext cx="7886700" cy="994172"/>
          </a:xfrm>
        </p:spPr>
        <p:txBody>
          <a:bodyPr>
            <a:normAutofit/>
          </a:bodyPr>
          <a:lstStyle/>
          <a:p>
            <a:r>
              <a:rPr sz="3600" b="1" dirty="0">
                <a:solidFill>
                  <a:schemeClr val="accent1"/>
                </a:solidFill>
              </a:rPr>
              <a:t>Survival Planning - Building Your Escape</a:t>
            </a:r>
          </a:p>
        </p:txBody>
      </p:sp>
      <p:pic>
        <p:nvPicPr>
          <p:cNvPr id="4" name="Picture 3">
            <a:extLst>
              <a:ext uri="{FF2B5EF4-FFF2-40B4-BE49-F238E27FC236}">
                <a16:creationId xmlns:a16="http://schemas.microsoft.com/office/drawing/2014/main" id="{AA3EF092-0B81-F5D0-52BB-399784967C03}"/>
              </a:ext>
            </a:extLst>
          </p:cNvPr>
          <p:cNvPicPr>
            <a:picLocks noChangeAspect="1"/>
          </p:cNvPicPr>
          <p:nvPr/>
        </p:nvPicPr>
        <p:blipFill>
          <a:blip r:embed="rId2"/>
          <a:stretch>
            <a:fillRect/>
          </a:stretch>
        </p:blipFill>
        <p:spPr>
          <a:xfrm>
            <a:off x="316623" y="1053412"/>
            <a:ext cx="8510754" cy="3703320"/>
          </a:xfrm>
          <a:prstGeom prst="rect">
            <a:avLst/>
          </a:prstGeom>
        </p:spPr>
      </p:pic>
      <p:sp>
        <p:nvSpPr>
          <p:cNvPr id="3" name="Content Placeholder 2"/>
          <p:cNvSpPr>
            <a:spLocks noGrp="1"/>
          </p:cNvSpPr>
          <p:nvPr>
            <p:ph idx="1"/>
          </p:nvPr>
        </p:nvSpPr>
        <p:spPr>
          <a:xfrm>
            <a:off x="628650" y="1334547"/>
            <a:ext cx="7886700" cy="3263504"/>
          </a:xfrm>
        </p:spPr>
        <p:txBody>
          <a:bodyPr wrap="square">
            <a:normAutofit fontScale="62500" lnSpcReduction="20000"/>
          </a:bodyPr>
          <a:lstStyle/>
          <a:p>
            <a:pPr>
              <a:spcAft>
                <a:spcPts val="800"/>
              </a:spcAft>
              <a:defRPr sz="1800" b="1"/>
            </a:pPr>
            <a:r>
              <a:rPr sz="2500" dirty="0">
                <a:solidFill>
                  <a:schemeClr val="accent1"/>
                </a:solidFill>
              </a:rPr>
              <a:t>When You Can't Leave Yet - Plan in Secret:</a:t>
            </a:r>
          </a:p>
          <a:p>
            <a:pPr lvl="1">
              <a:spcAft>
                <a:spcPts val="400"/>
              </a:spcAft>
            </a:pPr>
            <a:r>
              <a:rPr sz="2500" dirty="0">
                <a:solidFill>
                  <a:schemeClr val="accent1"/>
                </a:solidFill>
              </a:rPr>
              <a:t>Document evidence secretly (photos on hidden phone/email)</a:t>
            </a:r>
          </a:p>
          <a:p>
            <a:pPr lvl="1">
              <a:spcAft>
                <a:spcPts val="400"/>
              </a:spcAft>
            </a:pPr>
            <a:r>
              <a:rPr sz="2500" dirty="0">
                <a:solidFill>
                  <a:schemeClr val="accent1"/>
                </a:solidFill>
              </a:rPr>
              <a:t>Memorize safe phone numbers</a:t>
            </a:r>
          </a:p>
          <a:p>
            <a:pPr lvl="1">
              <a:spcAft>
                <a:spcPts val="400"/>
              </a:spcAft>
            </a:pPr>
            <a:r>
              <a:rPr sz="2500" dirty="0">
                <a:solidFill>
                  <a:schemeClr val="accent1"/>
                </a:solidFill>
              </a:rPr>
              <a:t>Hide small amounts of money when possible</a:t>
            </a:r>
          </a:p>
          <a:p>
            <a:pPr lvl="1">
              <a:spcAft>
                <a:spcPts val="400"/>
              </a:spcAft>
            </a:pPr>
            <a:r>
              <a:rPr sz="2500" dirty="0">
                <a:solidFill>
                  <a:schemeClr val="accent1"/>
                </a:solidFill>
              </a:rPr>
              <a:t>Build escape plan even if you can't use it yet</a:t>
            </a:r>
          </a:p>
          <a:p>
            <a:pPr lvl="1">
              <a:spcAft>
                <a:spcPts val="400"/>
              </a:spcAft>
            </a:pPr>
            <a:r>
              <a:rPr sz="2500" dirty="0">
                <a:solidFill>
                  <a:schemeClr val="accent1"/>
                </a:solidFill>
              </a:rPr>
              <a:t>Connect with outside advocates who understand</a:t>
            </a:r>
          </a:p>
          <a:p>
            <a:pPr>
              <a:spcAft>
                <a:spcPts val="800"/>
              </a:spcAft>
              <a:defRPr sz="2000" b="1"/>
            </a:pPr>
            <a:r>
              <a:rPr sz="2600" dirty="0">
                <a:solidFill>
                  <a:schemeClr val="accent1"/>
                </a:solidFill>
              </a:rPr>
              <a:t>Remember:</a:t>
            </a:r>
          </a:p>
          <a:p>
            <a:pPr>
              <a:spcAft>
                <a:spcPts val="800"/>
              </a:spcAft>
              <a:defRPr sz="1600" i="1"/>
            </a:pPr>
            <a:r>
              <a:rPr sz="2600" dirty="0">
                <a:solidFill>
                  <a:schemeClr val="accent1"/>
                </a:solidFill>
              </a:rPr>
              <a:t>Staying alive IS the rescue mission. Every moment you endure, every breath you take, every time you use these tools - you ARE rescuing yourself and your child</a:t>
            </a:r>
            <a:r>
              <a:rPr lang="en-US" sz="2600" dirty="0">
                <a:solidFill>
                  <a:schemeClr val="accent1"/>
                </a:solidFill>
              </a:rPr>
              <a:t> parts </a:t>
            </a:r>
            <a:r>
              <a:rPr sz="2600" dirty="0">
                <a:solidFill>
                  <a:schemeClr val="accent1"/>
                </a:solidFill>
              </a:rPr>
              <a:t>by keeping you all alive until escape is possible.</a:t>
            </a:r>
          </a:p>
          <a:p>
            <a:pPr>
              <a:defRPr sz="1400" i="1"/>
            </a:pPr>
            <a:r>
              <a:rPr sz="2200" dirty="0">
                <a:solidFill>
                  <a:schemeClr val="accent1"/>
                </a:solidFill>
              </a:rPr>
              <a:t>You're not failing. You're surviving. </a:t>
            </a:r>
            <a:r>
              <a:rPr lang="en-US" sz="2200" dirty="0">
                <a:solidFill>
                  <a:schemeClr val="accent1"/>
                </a:solidFill>
              </a:rPr>
              <a:t>Living another day is a huge step towards your freedom!</a:t>
            </a:r>
            <a:endParaRPr sz="2200" dirty="0">
              <a:solidFill>
                <a:schemeClr val="accen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1">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947789" y="455468"/>
            <a:ext cx="7824355" cy="381000"/>
          </a:xfrm>
          <a:prstGeom prst="rect">
            <a:avLst/>
          </a:prstGeom>
          <a:noFill/>
          <a:ln/>
        </p:spPr>
        <p:txBody>
          <a:bodyPr wrap="square" lIns="38100" tIns="0" rIns="0" bIns="0" rtlCol="0" anchor="t"/>
          <a:lstStyle/>
          <a:p>
            <a:pPr marL="0" indent="0" algn="l">
              <a:lnSpc>
                <a:spcPts val="3000"/>
              </a:lnSpc>
              <a:buNone/>
            </a:pPr>
            <a:r>
              <a:rPr lang="en-US" sz="3200" b="1" dirty="0">
                <a:solidFill>
                  <a:schemeClr val="accent1"/>
                </a:solidFill>
                <a:latin typeface="Georgia" pitchFamily="34" charset="0"/>
                <a:ea typeface="Georgia" pitchFamily="34" charset="-122"/>
                <a:cs typeface="Georgia" pitchFamily="34" charset="-120"/>
              </a:rPr>
              <a:t>Emergency Self-Support Phrases</a:t>
            </a:r>
            <a:endParaRPr lang="en-US" sz="3200" dirty="0">
              <a:solidFill>
                <a:schemeClr val="accent1"/>
              </a:solidFill>
            </a:endParaRPr>
          </a:p>
        </p:txBody>
      </p:sp>
      <p:sp>
        <p:nvSpPr>
          <p:cNvPr id="3" name="Text 1"/>
          <p:cNvSpPr/>
          <p:nvPr/>
        </p:nvSpPr>
        <p:spPr>
          <a:xfrm>
            <a:off x="373934" y="1091911"/>
            <a:ext cx="8382000" cy="419100"/>
          </a:xfrm>
          <a:prstGeom prst="roundRect">
            <a:avLst>
              <a:gd name="adj" fmla="val 13636"/>
            </a:avLst>
          </a:prstGeom>
          <a:solidFill>
            <a:schemeClr val="accent1"/>
          </a:solidFill>
          <a:ln/>
        </p:spPr>
        <p:txBody>
          <a:bodyPr wrap="square" rtlCol="0" anchor="ctr"/>
          <a:lstStyle/>
          <a:p>
            <a:pPr marL="0" indent="0">
              <a:buNone/>
            </a:pPr>
            <a:endParaRPr lang="en-US" dirty="0"/>
          </a:p>
        </p:txBody>
      </p:sp>
      <p:sp>
        <p:nvSpPr>
          <p:cNvPr id="4" name="Text 2"/>
          <p:cNvSpPr/>
          <p:nvPr/>
        </p:nvSpPr>
        <p:spPr>
          <a:xfrm>
            <a:off x="533400" y="1232621"/>
            <a:ext cx="8238744" cy="190500"/>
          </a:xfrm>
          <a:prstGeom prst="rect">
            <a:avLst/>
          </a:prstGeom>
          <a:noFill/>
          <a:ln/>
        </p:spPr>
        <p:txBody>
          <a:bodyPr wrap="square" lIns="0" tIns="0" rIns="0" bIns="0" rtlCol="0" anchor="t"/>
          <a:lstStyle/>
          <a:p>
            <a:pPr marL="0" indent="0" algn="l">
              <a:lnSpc>
                <a:spcPts val="1500"/>
              </a:lnSpc>
              <a:buNone/>
            </a:pPr>
            <a:r>
              <a:rPr lang="en-US" sz="2000" b="1" dirty="0">
                <a:solidFill>
                  <a:schemeClr val="bg1"/>
                </a:solidFill>
                <a:latin typeface="Calibri" pitchFamily="34" charset="0"/>
                <a:ea typeface="Calibri" pitchFamily="34" charset="-122"/>
                <a:cs typeface="Calibri" pitchFamily="34" charset="-120"/>
              </a:rPr>
              <a:t>When you're drowning emotionally, remember these lifelines:</a:t>
            </a:r>
            <a:endParaRPr lang="en-US" sz="2000" dirty="0">
              <a:solidFill>
                <a:schemeClr val="bg1"/>
              </a:solidFill>
            </a:endParaRPr>
          </a:p>
        </p:txBody>
      </p:sp>
      <p:sp>
        <p:nvSpPr>
          <p:cNvPr id="5" name="Text 3"/>
          <p:cNvSpPr/>
          <p:nvPr/>
        </p:nvSpPr>
        <p:spPr>
          <a:xfrm>
            <a:off x="381000" y="1819275"/>
            <a:ext cx="4143375" cy="1047750"/>
          </a:xfrm>
          <a:prstGeom prst="roundRect">
            <a:avLst>
              <a:gd name="adj" fmla="val 5455"/>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6" name="Text 4"/>
          <p:cNvSpPr/>
          <p:nvPr/>
        </p:nvSpPr>
        <p:spPr>
          <a:xfrm>
            <a:off x="514350" y="1952625"/>
            <a:ext cx="3954209"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Immediate Safety</a:t>
            </a:r>
            <a:endParaRPr lang="en-US" sz="2000" b="1" dirty="0">
              <a:solidFill>
                <a:schemeClr val="accent1"/>
              </a:solidFill>
            </a:endParaRPr>
          </a:p>
        </p:txBody>
      </p:sp>
      <p:sp>
        <p:nvSpPr>
          <p:cNvPr id="7" name="Text 5"/>
          <p:cNvSpPr/>
          <p:nvPr/>
        </p:nvSpPr>
        <p:spPr>
          <a:xfrm>
            <a:off x="514350" y="22002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"I am safe in this moment"</a:t>
            </a:r>
            <a:endParaRPr lang="en-US" dirty="0">
              <a:solidFill>
                <a:schemeClr val="accent1"/>
              </a:solidFill>
            </a:endParaRPr>
          </a:p>
        </p:txBody>
      </p:sp>
      <p:sp>
        <p:nvSpPr>
          <p:cNvPr id="8" name="Text 6"/>
          <p:cNvSpPr/>
          <p:nvPr/>
        </p:nvSpPr>
        <p:spPr>
          <a:xfrm>
            <a:off x="514350" y="23907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"The abuse is over—I survived"</a:t>
            </a:r>
            <a:endParaRPr lang="en-US" dirty="0">
              <a:solidFill>
                <a:schemeClr val="accent1"/>
              </a:solidFill>
            </a:endParaRPr>
          </a:p>
        </p:txBody>
      </p:sp>
      <p:sp>
        <p:nvSpPr>
          <p:cNvPr id="9" name="Text 7"/>
          <p:cNvSpPr/>
          <p:nvPr/>
        </p:nvSpPr>
        <p:spPr>
          <a:xfrm>
            <a:off x="514350" y="2581275"/>
            <a:ext cx="3954209"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"This feeling will pass"</a:t>
            </a:r>
            <a:endParaRPr lang="en-US" dirty="0">
              <a:solidFill>
                <a:schemeClr val="accent1"/>
              </a:solidFill>
            </a:endParaRPr>
          </a:p>
        </p:txBody>
      </p:sp>
      <p:sp>
        <p:nvSpPr>
          <p:cNvPr id="10" name="Text 8"/>
          <p:cNvSpPr/>
          <p:nvPr/>
        </p:nvSpPr>
        <p:spPr>
          <a:xfrm>
            <a:off x="4619625" y="1819275"/>
            <a:ext cx="4143375" cy="1047750"/>
          </a:xfrm>
          <a:prstGeom prst="roundRect">
            <a:avLst>
              <a:gd name="adj" fmla="val 5455"/>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1" name="Text 9"/>
          <p:cNvSpPr/>
          <p:nvPr/>
        </p:nvSpPr>
        <p:spPr>
          <a:xfrm>
            <a:off x="4752975" y="1952625"/>
            <a:ext cx="3954209"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Programming Interruption</a:t>
            </a:r>
            <a:endParaRPr lang="en-US" sz="2000" dirty="0">
              <a:solidFill>
                <a:schemeClr val="accent1"/>
              </a:solidFill>
            </a:endParaRPr>
          </a:p>
        </p:txBody>
      </p:sp>
      <p:sp>
        <p:nvSpPr>
          <p:cNvPr id="12" name="Text 10"/>
          <p:cNvSpPr/>
          <p:nvPr/>
        </p:nvSpPr>
        <p:spPr>
          <a:xfrm>
            <a:off x="4752975" y="22002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sz="1600" dirty="0">
                <a:solidFill>
                  <a:schemeClr val="accent1"/>
                </a:solidFill>
                <a:latin typeface="Calibri" pitchFamily="34" charset="0"/>
                <a:ea typeface="Calibri" pitchFamily="34" charset="-122"/>
                <a:cs typeface="Calibri" pitchFamily="34" charset="-120"/>
              </a:rPr>
              <a:t>"I don't have to do what the programming says"</a:t>
            </a:r>
            <a:endParaRPr lang="en-US" sz="1600" dirty="0">
              <a:solidFill>
                <a:schemeClr val="accent1"/>
              </a:solidFill>
            </a:endParaRPr>
          </a:p>
        </p:txBody>
      </p:sp>
      <p:sp>
        <p:nvSpPr>
          <p:cNvPr id="13" name="Text 11"/>
          <p:cNvSpPr/>
          <p:nvPr/>
        </p:nvSpPr>
        <p:spPr>
          <a:xfrm>
            <a:off x="4752975" y="23907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"I have the power to choose"</a:t>
            </a:r>
            <a:endParaRPr lang="en-US" dirty="0">
              <a:solidFill>
                <a:schemeClr val="accent1"/>
              </a:solidFill>
            </a:endParaRPr>
          </a:p>
        </p:txBody>
      </p:sp>
      <p:sp>
        <p:nvSpPr>
          <p:cNvPr id="14" name="Text 12"/>
          <p:cNvSpPr/>
          <p:nvPr/>
        </p:nvSpPr>
        <p:spPr>
          <a:xfrm>
            <a:off x="4752975" y="2581275"/>
            <a:ext cx="3954209"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"No bad things will happen"</a:t>
            </a:r>
            <a:endParaRPr lang="en-US" dirty="0">
              <a:solidFill>
                <a:schemeClr val="accent1"/>
              </a:solidFill>
            </a:endParaRPr>
          </a:p>
        </p:txBody>
      </p:sp>
      <p:sp>
        <p:nvSpPr>
          <p:cNvPr id="15" name="Text 13"/>
          <p:cNvSpPr/>
          <p:nvPr/>
        </p:nvSpPr>
        <p:spPr>
          <a:xfrm>
            <a:off x="381000" y="2962275"/>
            <a:ext cx="4143375" cy="1047750"/>
          </a:xfrm>
          <a:prstGeom prst="roundRect">
            <a:avLst>
              <a:gd name="adj" fmla="val 5455"/>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6" name="Text 14"/>
          <p:cNvSpPr/>
          <p:nvPr/>
        </p:nvSpPr>
        <p:spPr>
          <a:xfrm>
            <a:off x="514350" y="3095625"/>
            <a:ext cx="3954209" cy="190500"/>
          </a:xfrm>
          <a:prstGeom prst="rect">
            <a:avLst/>
          </a:prstGeom>
          <a:noFill/>
          <a:ln/>
        </p:spPr>
        <p:txBody>
          <a:bodyPr wrap="square" lIns="0" tIns="0" rIns="0" bIns="0" rtlCol="0" anchor="t"/>
          <a:lstStyle/>
          <a:p>
            <a:pPr marL="0" indent="0" algn="l">
              <a:lnSpc>
                <a:spcPts val="1500"/>
              </a:lnSpc>
              <a:spcAft>
                <a:spcPts val="450"/>
              </a:spcAft>
              <a:buNone/>
            </a:pPr>
            <a:r>
              <a:rPr lang="en-US" sz="2000" b="1" dirty="0">
                <a:solidFill>
                  <a:schemeClr val="accent1"/>
                </a:solidFill>
                <a:latin typeface="Calibri" pitchFamily="34" charset="0"/>
                <a:ea typeface="Calibri" pitchFamily="34" charset="-122"/>
                <a:cs typeface="Calibri" pitchFamily="34" charset="-120"/>
              </a:rPr>
              <a:t>Self-Validation</a:t>
            </a:r>
            <a:endParaRPr lang="en-US" sz="2000" dirty="0">
              <a:solidFill>
                <a:schemeClr val="accent1"/>
              </a:solidFill>
            </a:endParaRPr>
          </a:p>
        </p:txBody>
      </p:sp>
      <p:sp>
        <p:nvSpPr>
          <p:cNvPr id="17" name="Text 15"/>
          <p:cNvSpPr/>
          <p:nvPr/>
        </p:nvSpPr>
        <p:spPr>
          <a:xfrm>
            <a:off x="514350" y="33432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"I believe myself"</a:t>
            </a:r>
            <a:endParaRPr lang="en-US" dirty="0">
              <a:solidFill>
                <a:schemeClr val="accent1"/>
              </a:solidFill>
            </a:endParaRPr>
          </a:p>
        </p:txBody>
      </p:sp>
      <p:sp>
        <p:nvSpPr>
          <p:cNvPr id="18" name="Text 16"/>
          <p:cNvSpPr/>
          <p:nvPr/>
        </p:nvSpPr>
        <p:spPr>
          <a:xfrm>
            <a:off x="514350" y="35337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sz="2000" dirty="0">
                <a:solidFill>
                  <a:schemeClr val="accent1"/>
                </a:solidFill>
                <a:latin typeface="Calibri" pitchFamily="34" charset="0"/>
                <a:ea typeface="Calibri" pitchFamily="34" charset="-122"/>
                <a:cs typeface="Calibri" pitchFamily="34" charset="-120"/>
              </a:rPr>
              <a:t>"I am worthy of care and love"</a:t>
            </a:r>
            <a:endParaRPr lang="en-US" sz="2000" dirty="0">
              <a:solidFill>
                <a:schemeClr val="accent1"/>
              </a:solidFill>
            </a:endParaRPr>
          </a:p>
        </p:txBody>
      </p:sp>
      <p:sp>
        <p:nvSpPr>
          <p:cNvPr id="19" name="Text 17"/>
          <p:cNvSpPr/>
          <p:nvPr/>
        </p:nvSpPr>
        <p:spPr>
          <a:xfrm>
            <a:off x="514350" y="3724275"/>
            <a:ext cx="3954209"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"My feelings make sense"</a:t>
            </a:r>
            <a:endParaRPr lang="en-US" dirty="0">
              <a:solidFill>
                <a:schemeClr val="accent1"/>
              </a:solidFill>
            </a:endParaRPr>
          </a:p>
        </p:txBody>
      </p:sp>
      <p:sp>
        <p:nvSpPr>
          <p:cNvPr id="20" name="Text 18"/>
          <p:cNvSpPr/>
          <p:nvPr/>
        </p:nvSpPr>
        <p:spPr>
          <a:xfrm>
            <a:off x="4619625" y="2962275"/>
            <a:ext cx="4143375" cy="1047750"/>
          </a:xfrm>
          <a:prstGeom prst="roundRect">
            <a:avLst>
              <a:gd name="adj" fmla="val 5455"/>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21" name="Text 19"/>
          <p:cNvSpPr/>
          <p:nvPr/>
        </p:nvSpPr>
        <p:spPr>
          <a:xfrm>
            <a:off x="4752975" y="3095625"/>
            <a:ext cx="3954209" cy="190500"/>
          </a:xfrm>
          <a:prstGeom prst="rect">
            <a:avLst/>
          </a:prstGeom>
          <a:noFill/>
          <a:ln/>
        </p:spPr>
        <p:txBody>
          <a:bodyPr wrap="square" lIns="0" tIns="0" rIns="0" bIns="0" rtlCol="0" anchor="t"/>
          <a:lstStyle/>
          <a:p>
            <a:pPr marL="0" indent="0" algn="l">
              <a:lnSpc>
                <a:spcPts val="1500"/>
              </a:lnSpc>
              <a:spcAft>
                <a:spcPts val="450"/>
              </a:spcAft>
              <a:buNone/>
            </a:pPr>
            <a:r>
              <a:rPr lang="en-US" sz="2400" b="1" dirty="0">
                <a:solidFill>
                  <a:schemeClr val="accent1"/>
                </a:solidFill>
                <a:latin typeface="Calibri" pitchFamily="34" charset="0"/>
                <a:ea typeface="Calibri" pitchFamily="34" charset="-122"/>
                <a:cs typeface="Calibri" pitchFamily="34" charset="-120"/>
              </a:rPr>
              <a:t>Strength</a:t>
            </a:r>
            <a:endParaRPr lang="en-US" sz="2400" dirty="0">
              <a:solidFill>
                <a:schemeClr val="accent1"/>
              </a:solidFill>
            </a:endParaRPr>
          </a:p>
        </p:txBody>
      </p:sp>
      <p:sp>
        <p:nvSpPr>
          <p:cNvPr id="22" name="Text 20"/>
          <p:cNvSpPr/>
          <p:nvPr/>
        </p:nvSpPr>
        <p:spPr>
          <a:xfrm>
            <a:off x="4752975" y="33432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"I survived worse than this"</a:t>
            </a:r>
            <a:endParaRPr lang="en-US" dirty="0">
              <a:solidFill>
                <a:schemeClr val="accent1"/>
              </a:solidFill>
            </a:endParaRPr>
          </a:p>
        </p:txBody>
      </p:sp>
      <p:sp>
        <p:nvSpPr>
          <p:cNvPr id="23" name="Text 21"/>
          <p:cNvSpPr/>
          <p:nvPr/>
        </p:nvSpPr>
        <p:spPr>
          <a:xfrm>
            <a:off x="4752975" y="3533775"/>
            <a:ext cx="3954209"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"I am a powerful survivor"</a:t>
            </a:r>
            <a:endParaRPr lang="en-US" dirty="0">
              <a:solidFill>
                <a:schemeClr val="accent1"/>
              </a:solidFill>
            </a:endParaRPr>
          </a:p>
        </p:txBody>
      </p:sp>
      <p:sp>
        <p:nvSpPr>
          <p:cNvPr id="24" name="Text 22"/>
          <p:cNvSpPr/>
          <p:nvPr/>
        </p:nvSpPr>
        <p:spPr>
          <a:xfrm>
            <a:off x="4752975" y="3724275"/>
            <a:ext cx="3954209"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"I am winning"</a:t>
            </a:r>
            <a:endParaRPr lang="en-US" dirty="0">
              <a:solidFill>
                <a:schemeClr val="accent1"/>
              </a:solidFill>
            </a:endParaRPr>
          </a:p>
        </p:txBody>
      </p:sp>
      <p:pic>
        <p:nvPicPr>
          <p:cNvPr id="25" name="Image 0" descr="/tmp/rasterized-gradient-42c78c42.png"/>
          <p:cNvPicPr>
            <a:picLocks noChangeAspect="1"/>
          </p:cNvPicPr>
          <p:nvPr/>
        </p:nvPicPr>
        <p:blipFill>
          <a:blip r:embed="rId3"/>
          <a:stretch>
            <a:fillRect/>
          </a:stretch>
        </p:blipFill>
        <p:spPr>
          <a:xfrm>
            <a:off x="381000" y="4105275"/>
            <a:ext cx="8382000" cy="533400"/>
          </a:xfrm>
          <a:prstGeom prst="rect">
            <a:avLst/>
          </a:prstGeom>
          <a:solidFill>
            <a:schemeClr val="accent1"/>
          </a:solidFill>
        </p:spPr>
      </p:pic>
      <p:sp>
        <p:nvSpPr>
          <p:cNvPr id="26" name="Text 23"/>
          <p:cNvSpPr/>
          <p:nvPr/>
        </p:nvSpPr>
        <p:spPr>
          <a:xfrm>
            <a:off x="491490" y="4257675"/>
            <a:ext cx="8161020" cy="228600"/>
          </a:xfrm>
          <a:prstGeom prst="rect">
            <a:avLst/>
          </a:prstGeom>
          <a:noFill/>
          <a:ln/>
        </p:spPr>
        <p:txBody>
          <a:bodyPr wrap="square" lIns="0" tIns="0" rIns="0" bIns="0" rtlCol="0" anchor="t"/>
          <a:lstStyle/>
          <a:p>
            <a:pPr marL="0" indent="0" algn="ctr">
              <a:lnSpc>
                <a:spcPts val="1800"/>
              </a:lnSpc>
              <a:buNone/>
            </a:pPr>
            <a:r>
              <a:rPr lang="en-US" b="1" dirty="0">
                <a:solidFill>
                  <a:schemeClr val="bg1"/>
                </a:solidFill>
                <a:latin typeface="Calibri" pitchFamily="34" charset="0"/>
                <a:ea typeface="Calibri" pitchFamily="34" charset="-122"/>
                <a:cs typeface="Calibri" pitchFamily="34" charset="-120"/>
              </a:rPr>
              <a:t>"I am my own lifeguard. I am my own rescue to the parts inside of me. </a:t>
            </a:r>
            <a:endParaRPr lang="en-US" dirty="0">
              <a:solidFill>
                <a:schemeClr val="bg1"/>
              </a:solidFill>
            </a:endParaRPr>
          </a:p>
        </p:txBody>
      </p:sp>
      <p:sp>
        <p:nvSpPr>
          <p:cNvPr id="27" name="Text 24"/>
          <p:cNvSpPr/>
          <p:nvPr/>
        </p:nvSpPr>
        <p:spPr>
          <a:xfrm>
            <a:off x="1697182" y="4791075"/>
            <a:ext cx="8549640" cy="152400"/>
          </a:xfrm>
          <a:prstGeom prst="rect">
            <a:avLst/>
          </a:prstGeom>
          <a:noFill/>
          <a:ln/>
        </p:spPr>
        <p:txBody>
          <a:bodyPr wrap="square" lIns="0" tIns="0" rIns="0" bIns="0" rtlCol="0" anchor="t"/>
          <a:lstStyle/>
          <a:p>
            <a:pPr marL="0" indent="0" algn="l">
              <a:lnSpc>
                <a:spcPts val="1200"/>
              </a:lnSpc>
              <a:buNone/>
            </a:pPr>
            <a:r>
              <a:rPr lang="en-US" b="1" dirty="0">
                <a:solidFill>
                  <a:schemeClr val="accent1"/>
                </a:solidFill>
                <a:latin typeface="Calibri" pitchFamily="34" charset="0"/>
                <a:ea typeface="Calibri" pitchFamily="34" charset="-122"/>
                <a:cs typeface="Calibri" pitchFamily="34" charset="-120"/>
              </a:rPr>
              <a:t>Consider creating a card with your most helpful phrases.</a:t>
            </a:r>
            <a:endParaRPr lang="en-US" b="1" dirty="0">
              <a:solidFill>
                <a:schemeClr val="accen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2">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ext 0"/>
          <p:cNvSpPr/>
          <p:nvPr/>
        </p:nvSpPr>
        <p:spPr>
          <a:xfrm>
            <a:off x="951634" y="400050"/>
            <a:ext cx="7145482" cy="381000"/>
          </a:xfrm>
          <a:prstGeom prst="rect">
            <a:avLst/>
          </a:prstGeom>
          <a:noFill/>
          <a:ln/>
        </p:spPr>
        <p:txBody>
          <a:bodyPr wrap="square" lIns="38100" tIns="0" rIns="0" bIns="0" rtlCol="0" anchor="t"/>
          <a:lstStyle/>
          <a:p>
            <a:pPr marL="0" indent="0" algn="l">
              <a:lnSpc>
                <a:spcPts val="3000"/>
              </a:lnSpc>
              <a:buNone/>
            </a:pPr>
            <a:r>
              <a:rPr lang="en-US" sz="3200" b="1" dirty="0">
                <a:solidFill>
                  <a:schemeClr val="accent1"/>
                </a:solidFill>
                <a:latin typeface="Georgia" pitchFamily="34" charset="0"/>
                <a:ea typeface="Georgia" pitchFamily="34" charset="-122"/>
                <a:cs typeface="Georgia" pitchFamily="34" charset="-120"/>
              </a:rPr>
              <a:t>Daily Practice Recommendations</a:t>
            </a:r>
            <a:endParaRPr lang="en-US" sz="3200" dirty="0">
              <a:solidFill>
                <a:schemeClr val="accent1"/>
              </a:solidFill>
            </a:endParaRPr>
          </a:p>
        </p:txBody>
      </p:sp>
      <p:sp>
        <p:nvSpPr>
          <p:cNvPr id="3" name="Text 1"/>
          <p:cNvSpPr/>
          <p:nvPr/>
        </p:nvSpPr>
        <p:spPr>
          <a:xfrm>
            <a:off x="381000" y="1447800"/>
            <a:ext cx="4143375" cy="1143000"/>
          </a:xfrm>
          <a:prstGeom prst="roundRect">
            <a:avLst>
              <a:gd name="adj" fmla="val 6667"/>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4" name="Shape 2"/>
          <p:cNvSpPr/>
          <p:nvPr/>
        </p:nvSpPr>
        <p:spPr>
          <a:xfrm>
            <a:off x="400050" y="1447800"/>
            <a:ext cx="0" cy="1143000"/>
          </a:xfrm>
          <a:prstGeom prst="line">
            <a:avLst/>
          </a:prstGeom>
          <a:noFill/>
          <a:ln w="38100">
            <a:solidFill>
              <a:schemeClr val="accent1"/>
            </a:solidFill>
            <a:prstDash val="solid"/>
          </a:ln>
        </p:spPr>
        <p:txBody>
          <a:bodyPr/>
          <a:lstStyle/>
          <a:p>
            <a:endParaRPr lang="en-US"/>
          </a:p>
        </p:txBody>
      </p:sp>
      <p:sp>
        <p:nvSpPr>
          <p:cNvPr id="5" name="Text 3"/>
          <p:cNvSpPr/>
          <p:nvPr/>
        </p:nvSpPr>
        <p:spPr>
          <a:xfrm>
            <a:off x="571500" y="1600200"/>
            <a:ext cx="3876485" cy="228600"/>
          </a:xfrm>
          <a:prstGeom prst="rect">
            <a:avLst/>
          </a:prstGeom>
          <a:noFill/>
          <a:ln/>
        </p:spPr>
        <p:txBody>
          <a:bodyPr wrap="square" lIns="0" tIns="0" rIns="0" bIns="0" rtlCol="0" anchor="t"/>
          <a:lstStyle/>
          <a:p>
            <a:pPr marL="0" indent="0" algn="l">
              <a:lnSpc>
                <a:spcPts val="1800"/>
              </a:lnSpc>
              <a:spcAft>
                <a:spcPts val="600"/>
              </a:spcAft>
              <a:buNone/>
            </a:pPr>
            <a:r>
              <a:rPr lang="en-US" sz="2000" b="1" dirty="0">
                <a:solidFill>
                  <a:schemeClr val="accent1"/>
                </a:solidFill>
                <a:latin typeface="Calibri" pitchFamily="34" charset="0"/>
                <a:ea typeface="Calibri" pitchFamily="34" charset="-122"/>
                <a:cs typeface="Calibri" pitchFamily="34" charset="-120"/>
              </a:rPr>
              <a:t>Morning Self-Check</a:t>
            </a:r>
            <a:endParaRPr lang="en-US" sz="2000" dirty="0">
              <a:solidFill>
                <a:schemeClr val="accent1"/>
              </a:solidFill>
            </a:endParaRPr>
          </a:p>
        </p:txBody>
      </p:sp>
      <p:sp>
        <p:nvSpPr>
          <p:cNvPr id="6" name="Text 4"/>
          <p:cNvSpPr/>
          <p:nvPr/>
        </p:nvSpPr>
        <p:spPr>
          <a:xfrm>
            <a:off x="571500" y="190500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"How is everyone doing inside today?"</a:t>
            </a:r>
            <a:endParaRPr lang="en-US" dirty="0">
              <a:solidFill>
                <a:schemeClr val="accent1"/>
              </a:solidFill>
            </a:endParaRPr>
          </a:p>
        </p:txBody>
      </p:sp>
      <p:sp>
        <p:nvSpPr>
          <p:cNvPr id="7" name="Text 5"/>
          <p:cNvSpPr/>
          <p:nvPr/>
        </p:nvSpPr>
        <p:spPr>
          <a:xfrm>
            <a:off x="571500" y="209550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"What does my body need?"</a:t>
            </a:r>
            <a:endParaRPr lang="en-US" dirty="0">
              <a:solidFill>
                <a:schemeClr val="accent1"/>
              </a:solidFill>
            </a:endParaRPr>
          </a:p>
        </p:txBody>
      </p:sp>
      <p:sp>
        <p:nvSpPr>
          <p:cNvPr id="8" name="Text 6"/>
          <p:cNvSpPr/>
          <p:nvPr/>
        </p:nvSpPr>
        <p:spPr>
          <a:xfrm>
            <a:off x="571500" y="2286000"/>
            <a:ext cx="3876485"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Set intention: "I choose to be gentle"</a:t>
            </a:r>
            <a:endParaRPr lang="en-US" dirty="0">
              <a:solidFill>
                <a:schemeClr val="accent1"/>
              </a:solidFill>
            </a:endParaRPr>
          </a:p>
        </p:txBody>
      </p:sp>
      <p:sp>
        <p:nvSpPr>
          <p:cNvPr id="9" name="Text 7"/>
          <p:cNvSpPr/>
          <p:nvPr/>
        </p:nvSpPr>
        <p:spPr>
          <a:xfrm>
            <a:off x="4619625" y="1447800"/>
            <a:ext cx="4143375" cy="1143000"/>
          </a:xfrm>
          <a:prstGeom prst="roundRect">
            <a:avLst>
              <a:gd name="adj" fmla="val 6667"/>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0" name="Shape 8"/>
          <p:cNvSpPr/>
          <p:nvPr/>
        </p:nvSpPr>
        <p:spPr>
          <a:xfrm>
            <a:off x="4638675" y="1447800"/>
            <a:ext cx="0" cy="1143000"/>
          </a:xfrm>
          <a:prstGeom prst="line">
            <a:avLst/>
          </a:prstGeom>
          <a:noFill/>
          <a:ln w="38100">
            <a:solidFill>
              <a:schemeClr val="accent1"/>
            </a:solidFill>
            <a:prstDash val="solid"/>
          </a:ln>
        </p:spPr>
        <p:txBody>
          <a:bodyPr/>
          <a:lstStyle/>
          <a:p>
            <a:endParaRPr lang="en-US" dirty="0"/>
          </a:p>
        </p:txBody>
      </p:sp>
      <p:sp>
        <p:nvSpPr>
          <p:cNvPr id="11" name="Text 9"/>
          <p:cNvSpPr/>
          <p:nvPr/>
        </p:nvSpPr>
        <p:spPr>
          <a:xfrm>
            <a:off x="4810125" y="1600200"/>
            <a:ext cx="3876485" cy="228600"/>
          </a:xfrm>
          <a:prstGeom prst="rect">
            <a:avLst/>
          </a:prstGeom>
          <a:noFill/>
          <a:ln/>
        </p:spPr>
        <p:txBody>
          <a:bodyPr wrap="square" lIns="0" tIns="0" rIns="0" bIns="0" rtlCol="0" anchor="t"/>
          <a:lstStyle/>
          <a:p>
            <a:pPr marL="0" indent="0" algn="l">
              <a:lnSpc>
                <a:spcPts val="1800"/>
              </a:lnSpc>
              <a:spcAft>
                <a:spcPts val="600"/>
              </a:spcAft>
              <a:buNone/>
            </a:pPr>
            <a:r>
              <a:rPr lang="en-US" sz="2000" b="1" dirty="0">
                <a:solidFill>
                  <a:schemeClr val="accent1"/>
                </a:solidFill>
                <a:latin typeface="Calibri" pitchFamily="34" charset="0"/>
                <a:ea typeface="Calibri" pitchFamily="34" charset="-122"/>
                <a:cs typeface="Calibri" pitchFamily="34" charset="-120"/>
              </a:rPr>
              <a:t>Throughout the Day</a:t>
            </a:r>
            <a:endParaRPr lang="en-US" sz="2000" dirty="0">
              <a:solidFill>
                <a:schemeClr val="accent1"/>
              </a:solidFill>
            </a:endParaRPr>
          </a:p>
        </p:txBody>
      </p:sp>
      <p:sp>
        <p:nvSpPr>
          <p:cNvPr id="12" name="Text 10"/>
          <p:cNvSpPr/>
          <p:nvPr/>
        </p:nvSpPr>
        <p:spPr>
          <a:xfrm>
            <a:off x="4810125" y="190500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Preventive breathing/grounding</a:t>
            </a:r>
            <a:endParaRPr lang="en-US" dirty="0">
              <a:solidFill>
                <a:schemeClr val="accent1"/>
              </a:solidFill>
            </a:endParaRPr>
          </a:p>
        </p:txBody>
      </p:sp>
      <p:sp>
        <p:nvSpPr>
          <p:cNvPr id="13" name="Text 11"/>
          <p:cNvSpPr/>
          <p:nvPr/>
        </p:nvSpPr>
        <p:spPr>
          <a:xfrm>
            <a:off x="4810125" y="209550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sz="1600" dirty="0">
                <a:solidFill>
                  <a:schemeClr val="accent1"/>
                </a:solidFill>
                <a:latin typeface="Calibri" pitchFamily="34" charset="0"/>
                <a:ea typeface="Calibri" pitchFamily="34" charset="-122"/>
                <a:cs typeface="Calibri" pitchFamily="34" charset="-120"/>
              </a:rPr>
              <a:t>Notice triggers without judgment</a:t>
            </a:r>
            <a:endParaRPr lang="en-US" sz="1600" dirty="0">
              <a:solidFill>
                <a:schemeClr val="accent1"/>
              </a:solidFill>
            </a:endParaRPr>
          </a:p>
        </p:txBody>
      </p:sp>
      <p:sp>
        <p:nvSpPr>
          <p:cNvPr id="14" name="Text 12"/>
          <p:cNvSpPr/>
          <p:nvPr/>
        </p:nvSpPr>
        <p:spPr>
          <a:xfrm>
            <a:off x="4810125" y="2286000"/>
            <a:ext cx="3876485" cy="152400"/>
          </a:xfrm>
          <a:prstGeom prst="rect">
            <a:avLst/>
          </a:prstGeom>
          <a:noFill/>
          <a:ln/>
        </p:spPr>
        <p:txBody>
          <a:bodyPr wrap="square" lIns="0" tIns="0" rIns="0" bIns="0" rtlCol="0" anchor="t"/>
          <a:lstStyle/>
          <a:p>
            <a:pPr marL="0" indent="0" algn="l">
              <a:lnSpc>
                <a:spcPts val="1200"/>
              </a:lnSpc>
              <a:buNone/>
            </a:pPr>
            <a:r>
              <a:rPr lang="en-US" sz="1600" dirty="0">
                <a:solidFill>
                  <a:schemeClr val="accent1"/>
                </a:solidFill>
                <a:latin typeface="Calibri" pitchFamily="34" charset="0"/>
                <a:ea typeface="Calibri" pitchFamily="34" charset="-122"/>
                <a:cs typeface="Calibri" pitchFamily="34" charset="-120"/>
              </a:rPr>
              <a:t>Celebrate small victories</a:t>
            </a:r>
            <a:endParaRPr lang="en-US" sz="1600" dirty="0">
              <a:solidFill>
                <a:schemeClr val="accent1"/>
              </a:solidFill>
            </a:endParaRPr>
          </a:p>
        </p:txBody>
      </p:sp>
      <p:sp>
        <p:nvSpPr>
          <p:cNvPr id="15" name="Text 13"/>
          <p:cNvSpPr/>
          <p:nvPr/>
        </p:nvSpPr>
        <p:spPr>
          <a:xfrm>
            <a:off x="381000" y="2686050"/>
            <a:ext cx="4143375" cy="1143000"/>
          </a:xfrm>
          <a:prstGeom prst="roundRect">
            <a:avLst>
              <a:gd name="adj" fmla="val 6667"/>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6" name="Shape 14"/>
          <p:cNvSpPr/>
          <p:nvPr/>
        </p:nvSpPr>
        <p:spPr>
          <a:xfrm>
            <a:off x="400050" y="2686050"/>
            <a:ext cx="0" cy="1143000"/>
          </a:xfrm>
          <a:prstGeom prst="line">
            <a:avLst/>
          </a:prstGeom>
          <a:noFill/>
          <a:ln w="38100">
            <a:solidFill>
              <a:schemeClr val="accent1"/>
            </a:solidFill>
            <a:prstDash val="solid"/>
          </a:ln>
        </p:spPr>
        <p:txBody>
          <a:bodyPr/>
          <a:lstStyle/>
          <a:p>
            <a:endParaRPr lang="en-US"/>
          </a:p>
        </p:txBody>
      </p:sp>
      <p:sp>
        <p:nvSpPr>
          <p:cNvPr id="17" name="Text 15"/>
          <p:cNvSpPr/>
          <p:nvPr/>
        </p:nvSpPr>
        <p:spPr>
          <a:xfrm>
            <a:off x="571500" y="2838450"/>
            <a:ext cx="3876485" cy="228600"/>
          </a:xfrm>
          <a:prstGeom prst="rect">
            <a:avLst/>
          </a:prstGeom>
          <a:noFill/>
          <a:ln/>
        </p:spPr>
        <p:txBody>
          <a:bodyPr wrap="square" lIns="0" tIns="0" rIns="0" bIns="0" rtlCol="0" anchor="t"/>
          <a:lstStyle/>
          <a:p>
            <a:pPr marL="0" indent="0" algn="l">
              <a:lnSpc>
                <a:spcPts val="1800"/>
              </a:lnSpc>
              <a:spcAft>
                <a:spcPts val="600"/>
              </a:spcAft>
              <a:buNone/>
            </a:pPr>
            <a:r>
              <a:rPr lang="en-US" sz="2000" b="1" dirty="0">
                <a:solidFill>
                  <a:schemeClr val="accent1"/>
                </a:solidFill>
                <a:latin typeface="Calibri" pitchFamily="34" charset="0"/>
                <a:ea typeface="Calibri" pitchFamily="34" charset="-122"/>
                <a:cs typeface="Calibri" pitchFamily="34" charset="-120"/>
              </a:rPr>
              <a:t>Evening Self-Care</a:t>
            </a:r>
            <a:endParaRPr lang="en-US" sz="2000" dirty="0">
              <a:solidFill>
                <a:schemeClr val="accent1"/>
              </a:solidFill>
            </a:endParaRPr>
          </a:p>
        </p:txBody>
      </p:sp>
      <p:sp>
        <p:nvSpPr>
          <p:cNvPr id="18" name="Text 16"/>
          <p:cNvSpPr/>
          <p:nvPr/>
        </p:nvSpPr>
        <p:spPr>
          <a:xfrm>
            <a:off x="571500" y="314325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Review day with self-compassion</a:t>
            </a:r>
            <a:endParaRPr lang="en-US" dirty="0">
              <a:solidFill>
                <a:schemeClr val="accent1"/>
              </a:solidFill>
            </a:endParaRPr>
          </a:p>
        </p:txBody>
      </p:sp>
      <p:sp>
        <p:nvSpPr>
          <p:cNvPr id="19" name="Text 17"/>
          <p:cNvSpPr/>
          <p:nvPr/>
        </p:nvSpPr>
        <p:spPr>
          <a:xfrm>
            <a:off x="571500" y="333375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Thank different parts</a:t>
            </a:r>
            <a:endParaRPr lang="en-US" dirty="0">
              <a:solidFill>
                <a:schemeClr val="accent1"/>
              </a:solidFill>
            </a:endParaRPr>
          </a:p>
        </p:txBody>
      </p:sp>
      <p:sp>
        <p:nvSpPr>
          <p:cNvPr id="20" name="Text 18"/>
          <p:cNvSpPr/>
          <p:nvPr/>
        </p:nvSpPr>
        <p:spPr>
          <a:xfrm>
            <a:off x="571500" y="3524250"/>
            <a:ext cx="3876485"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Practice gratitude for your strength</a:t>
            </a:r>
            <a:endParaRPr lang="en-US" dirty="0">
              <a:solidFill>
                <a:schemeClr val="accent1"/>
              </a:solidFill>
            </a:endParaRPr>
          </a:p>
        </p:txBody>
      </p:sp>
      <p:sp>
        <p:nvSpPr>
          <p:cNvPr id="21" name="Text 19"/>
          <p:cNvSpPr/>
          <p:nvPr/>
        </p:nvSpPr>
        <p:spPr>
          <a:xfrm>
            <a:off x="4619625" y="2686050"/>
            <a:ext cx="4143375" cy="1143000"/>
          </a:xfrm>
          <a:prstGeom prst="roundRect">
            <a:avLst>
              <a:gd name="adj" fmla="val 6667"/>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22" name="Shape 20"/>
          <p:cNvSpPr/>
          <p:nvPr/>
        </p:nvSpPr>
        <p:spPr>
          <a:xfrm>
            <a:off x="4638675" y="2649682"/>
            <a:ext cx="0" cy="1143000"/>
          </a:xfrm>
          <a:prstGeom prst="line">
            <a:avLst/>
          </a:prstGeom>
          <a:noFill/>
          <a:ln w="38100">
            <a:solidFill>
              <a:schemeClr val="accent1"/>
            </a:solidFill>
            <a:prstDash val="solid"/>
          </a:ln>
        </p:spPr>
        <p:txBody>
          <a:bodyPr/>
          <a:lstStyle/>
          <a:p>
            <a:endParaRPr lang="en-US"/>
          </a:p>
        </p:txBody>
      </p:sp>
      <p:sp>
        <p:nvSpPr>
          <p:cNvPr id="23" name="Text 21"/>
          <p:cNvSpPr/>
          <p:nvPr/>
        </p:nvSpPr>
        <p:spPr>
          <a:xfrm>
            <a:off x="4810125" y="2838450"/>
            <a:ext cx="3876485" cy="228600"/>
          </a:xfrm>
          <a:prstGeom prst="rect">
            <a:avLst/>
          </a:prstGeom>
          <a:noFill/>
          <a:ln/>
        </p:spPr>
        <p:txBody>
          <a:bodyPr wrap="square" lIns="0" tIns="0" rIns="0" bIns="0" rtlCol="0" anchor="t"/>
          <a:lstStyle/>
          <a:p>
            <a:pPr marL="0" indent="0" algn="l">
              <a:lnSpc>
                <a:spcPts val="1800"/>
              </a:lnSpc>
              <a:spcAft>
                <a:spcPts val="600"/>
              </a:spcAft>
              <a:buNone/>
            </a:pPr>
            <a:r>
              <a:rPr lang="en-US" sz="2000" b="1" dirty="0">
                <a:solidFill>
                  <a:schemeClr val="accent1"/>
                </a:solidFill>
                <a:latin typeface="Calibri" pitchFamily="34" charset="0"/>
                <a:ea typeface="Calibri" pitchFamily="34" charset="-122"/>
                <a:cs typeface="Calibri" pitchFamily="34" charset="-120"/>
              </a:rPr>
              <a:t>Weekly &amp; Monthly</a:t>
            </a:r>
            <a:endParaRPr lang="en-US" sz="2000" dirty="0">
              <a:solidFill>
                <a:schemeClr val="accent1"/>
              </a:solidFill>
            </a:endParaRPr>
          </a:p>
        </p:txBody>
      </p:sp>
      <p:sp>
        <p:nvSpPr>
          <p:cNvPr id="24" name="Text 22"/>
          <p:cNvSpPr/>
          <p:nvPr/>
        </p:nvSpPr>
        <p:spPr>
          <a:xfrm>
            <a:off x="4810125" y="314325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Create art or write to/from parts</a:t>
            </a:r>
            <a:endParaRPr lang="en-US" dirty="0">
              <a:solidFill>
                <a:schemeClr val="accent1"/>
              </a:solidFill>
            </a:endParaRPr>
          </a:p>
        </p:txBody>
      </p:sp>
      <p:sp>
        <p:nvSpPr>
          <p:cNvPr id="25" name="Text 23"/>
          <p:cNvSpPr/>
          <p:nvPr/>
        </p:nvSpPr>
        <p:spPr>
          <a:xfrm>
            <a:off x="4810125" y="3333750"/>
            <a:ext cx="3876485" cy="152400"/>
          </a:xfrm>
          <a:prstGeom prst="rect">
            <a:avLst/>
          </a:prstGeom>
          <a:noFill/>
          <a:ln/>
        </p:spPr>
        <p:txBody>
          <a:bodyPr wrap="square" lIns="0" tIns="0" rIns="0" bIns="0" rtlCol="0" anchor="t"/>
          <a:lstStyle/>
          <a:p>
            <a:pPr marL="0" indent="0" algn="l">
              <a:lnSpc>
                <a:spcPts val="1200"/>
              </a:lnSpc>
              <a:spcAft>
                <a:spcPts val="300"/>
              </a:spcAft>
              <a:buNone/>
            </a:pPr>
            <a:r>
              <a:rPr lang="en-US" dirty="0">
                <a:solidFill>
                  <a:schemeClr val="accent1"/>
                </a:solidFill>
                <a:latin typeface="Calibri" pitchFamily="34" charset="0"/>
                <a:ea typeface="Calibri" pitchFamily="34" charset="-122"/>
                <a:cs typeface="Calibri" pitchFamily="34" charset="-120"/>
              </a:rPr>
              <a:t>Review and update safety plans</a:t>
            </a:r>
            <a:endParaRPr lang="en-US" dirty="0">
              <a:solidFill>
                <a:schemeClr val="accent1"/>
              </a:solidFill>
            </a:endParaRPr>
          </a:p>
        </p:txBody>
      </p:sp>
      <p:sp>
        <p:nvSpPr>
          <p:cNvPr id="26" name="Text 24"/>
          <p:cNvSpPr/>
          <p:nvPr/>
        </p:nvSpPr>
        <p:spPr>
          <a:xfrm>
            <a:off x="4810125" y="3524250"/>
            <a:ext cx="3876485"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Acknowledge progress</a:t>
            </a:r>
            <a:endParaRPr lang="en-US" dirty="0">
              <a:solidFill>
                <a:schemeClr val="accent1"/>
              </a:solidFill>
            </a:endParaRPr>
          </a:p>
        </p:txBody>
      </p:sp>
      <p:pic>
        <p:nvPicPr>
          <p:cNvPr id="27" name="Image 0" descr="/tmp/rasterized-gradient-dc2ac8d3.png"/>
          <p:cNvPicPr>
            <a:picLocks noChangeAspect="1"/>
          </p:cNvPicPr>
          <p:nvPr/>
        </p:nvPicPr>
        <p:blipFill>
          <a:blip r:embed="rId3"/>
          <a:stretch>
            <a:fillRect/>
          </a:stretch>
        </p:blipFill>
        <p:spPr>
          <a:xfrm>
            <a:off x="381000" y="3924300"/>
            <a:ext cx="8382000" cy="571500"/>
          </a:xfrm>
          <a:prstGeom prst="rect">
            <a:avLst/>
          </a:prstGeom>
        </p:spPr>
      </p:pic>
      <p:sp>
        <p:nvSpPr>
          <p:cNvPr id="28" name="Text 25"/>
          <p:cNvSpPr/>
          <p:nvPr/>
        </p:nvSpPr>
        <p:spPr>
          <a:xfrm>
            <a:off x="510921" y="4095750"/>
            <a:ext cx="8122158" cy="228600"/>
          </a:xfrm>
          <a:prstGeom prst="rect">
            <a:avLst/>
          </a:prstGeom>
          <a:noFill/>
          <a:ln/>
        </p:spPr>
        <p:txBody>
          <a:bodyPr wrap="square" lIns="0" tIns="0" rIns="0" bIns="0" rtlCol="0" anchor="t"/>
          <a:lstStyle/>
          <a:p>
            <a:pPr marL="0" indent="0" algn="ctr">
              <a:lnSpc>
                <a:spcPts val="1800"/>
              </a:lnSpc>
              <a:buNone/>
            </a:pPr>
            <a:r>
              <a:rPr lang="en-US" b="1" dirty="0">
                <a:solidFill>
                  <a:schemeClr val="bg1"/>
                </a:solidFill>
                <a:latin typeface="Calibri" pitchFamily="34" charset="0"/>
                <a:ea typeface="Calibri" pitchFamily="34" charset="-122"/>
                <a:cs typeface="Calibri" pitchFamily="34" charset="-120"/>
              </a:rPr>
              <a:t>Build these practices as habits—they become easier and more automatic over time</a:t>
            </a:r>
            <a:endParaRPr lang="en-US" dirty="0">
              <a:solidFill>
                <a:schemeClr val="bg1"/>
              </a:solidFill>
            </a:endParaRPr>
          </a:p>
        </p:txBody>
      </p:sp>
      <p:sp>
        <p:nvSpPr>
          <p:cNvPr id="29" name="Text 26"/>
          <p:cNvSpPr/>
          <p:nvPr/>
        </p:nvSpPr>
        <p:spPr>
          <a:xfrm>
            <a:off x="402648" y="4686300"/>
            <a:ext cx="8549640" cy="152400"/>
          </a:xfrm>
          <a:prstGeom prst="rect">
            <a:avLst/>
          </a:prstGeom>
          <a:noFill/>
          <a:ln/>
        </p:spPr>
        <p:txBody>
          <a:bodyPr wrap="square" lIns="0" tIns="0" rIns="0" bIns="0" rtlCol="0" anchor="t"/>
          <a:lstStyle/>
          <a:p>
            <a:pPr marL="0" indent="0" algn="l">
              <a:lnSpc>
                <a:spcPts val="1200"/>
              </a:lnSpc>
              <a:buNone/>
            </a:pPr>
            <a:r>
              <a:rPr lang="en-US" dirty="0">
                <a:solidFill>
                  <a:schemeClr val="accent1"/>
                </a:solidFill>
                <a:latin typeface="Calibri" pitchFamily="34" charset="0"/>
                <a:ea typeface="Calibri" pitchFamily="34" charset="-122"/>
                <a:cs typeface="Calibri" pitchFamily="34" charset="-120"/>
              </a:rPr>
              <a:t>Consistency matters more than perfection. Small daily practices create lasting change.</a:t>
            </a:r>
            <a:endParaRPr lang="en-US" dirty="0">
              <a:solidFill>
                <a:schemeClr val="accen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3">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2053937" y="377279"/>
            <a:ext cx="6729845" cy="381000"/>
          </a:xfrm>
          <a:prstGeom prst="rect">
            <a:avLst/>
          </a:prstGeom>
          <a:noFill/>
          <a:ln/>
        </p:spPr>
        <p:txBody>
          <a:bodyPr wrap="square" lIns="38100" tIns="0" rIns="0" bIns="0" rtlCol="0" anchor="t"/>
          <a:lstStyle/>
          <a:p>
            <a:pPr marL="0" indent="0" algn="l">
              <a:lnSpc>
                <a:spcPts val="3000"/>
              </a:lnSpc>
              <a:buNone/>
            </a:pPr>
            <a:r>
              <a:rPr lang="en-US" sz="3600" b="1" dirty="0">
                <a:solidFill>
                  <a:schemeClr val="accent1"/>
                </a:solidFill>
                <a:latin typeface="Georgia" pitchFamily="34" charset="0"/>
                <a:ea typeface="Georgia" pitchFamily="34" charset="-122"/>
                <a:cs typeface="Georgia" pitchFamily="34" charset="-120"/>
              </a:rPr>
              <a:t>Remember Your Truth</a:t>
            </a:r>
            <a:endParaRPr lang="en-US" sz="3600" dirty="0">
              <a:solidFill>
                <a:schemeClr val="accent1"/>
              </a:solidFill>
            </a:endParaRPr>
          </a:p>
        </p:txBody>
      </p:sp>
      <p:pic>
        <p:nvPicPr>
          <p:cNvPr id="3" name="Image 0" descr="/tmp/rasterized-gradient-505b66ea.png"/>
          <p:cNvPicPr>
            <a:picLocks noChangeAspect="1"/>
          </p:cNvPicPr>
          <p:nvPr/>
        </p:nvPicPr>
        <p:blipFill>
          <a:blip r:embed="rId3"/>
          <a:stretch>
            <a:fillRect/>
          </a:stretch>
        </p:blipFill>
        <p:spPr>
          <a:xfrm>
            <a:off x="2542457" y="959170"/>
            <a:ext cx="4190851" cy="1371600"/>
          </a:xfrm>
          <a:prstGeom prst="rect">
            <a:avLst/>
          </a:prstGeom>
          <a:effectLst>
            <a:outerShdw blurRad="114300" dist="38100" dir="5400000" algn="bl" rotWithShape="0">
              <a:schemeClr val="accent1">
                <a:alpha val="12000"/>
              </a:schemeClr>
            </a:outerShdw>
          </a:effectLst>
        </p:spPr>
      </p:pic>
      <p:sp>
        <p:nvSpPr>
          <p:cNvPr id="4" name="Text 1"/>
          <p:cNvSpPr/>
          <p:nvPr/>
        </p:nvSpPr>
        <p:spPr>
          <a:xfrm>
            <a:off x="2667763" y="1129754"/>
            <a:ext cx="3808324" cy="266700"/>
          </a:xfrm>
          <a:prstGeom prst="rect">
            <a:avLst/>
          </a:prstGeom>
          <a:noFill/>
          <a:ln/>
        </p:spPr>
        <p:txBody>
          <a:bodyPr wrap="square" lIns="0" tIns="0" rIns="0" bIns="0" rtlCol="0" anchor="t"/>
          <a:lstStyle/>
          <a:p>
            <a:pPr marL="0" indent="0" algn="ctr">
              <a:lnSpc>
                <a:spcPts val="2100"/>
              </a:lnSpc>
              <a:spcAft>
                <a:spcPts val="900"/>
              </a:spcAft>
              <a:buNone/>
            </a:pPr>
            <a:r>
              <a:rPr lang="en-US" b="1" dirty="0">
                <a:solidFill>
                  <a:srgbClr val="FFFFFF"/>
                </a:solidFill>
                <a:latin typeface="Calibri" pitchFamily="34" charset="0"/>
                <a:ea typeface="Calibri" pitchFamily="34" charset="-122"/>
                <a:cs typeface="Calibri" pitchFamily="34" charset="-120"/>
              </a:rPr>
              <a:t>You survived the unimaginable.</a:t>
            </a:r>
            <a:endParaRPr lang="en-US" dirty="0"/>
          </a:p>
        </p:txBody>
      </p:sp>
      <p:sp>
        <p:nvSpPr>
          <p:cNvPr id="5" name="Text 2"/>
          <p:cNvSpPr/>
          <p:nvPr/>
        </p:nvSpPr>
        <p:spPr>
          <a:xfrm>
            <a:off x="2604579" y="1504950"/>
            <a:ext cx="4107871" cy="266700"/>
          </a:xfrm>
          <a:prstGeom prst="rect">
            <a:avLst/>
          </a:prstGeom>
          <a:noFill/>
          <a:ln/>
        </p:spPr>
        <p:txBody>
          <a:bodyPr wrap="square" lIns="0" tIns="0" rIns="0" bIns="0" rtlCol="0" anchor="t"/>
          <a:lstStyle/>
          <a:p>
            <a:pPr marL="0" indent="0" algn="ctr">
              <a:lnSpc>
                <a:spcPts val="2100"/>
              </a:lnSpc>
              <a:spcAft>
                <a:spcPts val="900"/>
              </a:spcAft>
              <a:buNone/>
            </a:pPr>
            <a:r>
              <a:rPr lang="en-US" sz="1600" b="1" dirty="0">
                <a:solidFill>
                  <a:srgbClr val="FFFFFF"/>
                </a:solidFill>
                <a:latin typeface="Calibri" pitchFamily="34" charset="0"/>
                <a:ea typeface="Calibri" pitchFamily="34" charset="-122"/>
                <a:cs typeface="Calibri" pitchFamily="34" charset="-120"/>
              </a:rPr>
              <a:t>You escaped when escape seemed impossible.</a:t>
            </a:r>
            <a:endParaRPr lang="en-US" sz="1600" dirty="0"/>
          </a:p>
        </p:txBody>
      </p:sp>
      <p:sp>
        <p:nvSpPr>
          <p:cNvPr id="6" name="Text 3"/>
          <p:cNvSpPr/>
          <p:nvPr/>
        </p:nvSpPr>
        <p:spPr>
          <a:xfrm>
            <a:off x="2396984" y="1891754"/>
            <a:ext cx="4481798" cy="266700"/>
          </a:xfrm>
          <a:prstGeom prst="rect">
            <a:avLst/>
          </a:prstGeom>
          <a:noFill/>
          <a:ln/>
        </p:spPr>
        <p:txBody>
          <a:bodyPr wrap="square" lIns="0" tIns="0" rIns="0" bIns="0" rtlCol="0" anchor="t"/>
          <a:lstStyle/>
          <a:p>
            <a:pPr marL="0" indent="0" algn="ctr">
              <a:lnSpc>
                <a:spcPts val="2100"/>
              </a:lnSpc>
              <a:buNone/>
            </a:pPr>
            <a:r>
              <a:rPr lang="en-US" sz="1400" b="1" dirty="0">
                <a:solidFill>
                  <a:srgbClr val="FFFFFF"/>
                </a:solidFill>
                <a:latin typeface="Calibri" pitchFamily="34" charset="0"/>
                <a:ea typeface="Calibri" pitchFamily="34" charset="-122"/>
                <a:cs typeface="Calibri" pitchFamily="34" charset="-120"/>
              </a:rPr>
              <a:t>You have the strength to heal what feels unhealable.</a:t>
            </a:r>
            <a:endParaRPr lang="en-US" sz="1400" dirty="0"/>
          </a:p>
        </p:txBody>
      </p:sp>
      <p:sp>
        <p:nvSpPr>
          <p:cNvPr id="7" name="Text 4"/>
          <p:cNvSpPr/>
          <p:nvPr/>
        </p:nvSpPr>
        <p:spPr>
          <a:xfrm>
            <a:off x="942110" y="2520404"/>
            <a:ext cx="7257414" cy="937171"/>
          </a:xfrm>
          <a:prstGeom prst="roundRect">
            <a:avLst>
              <a:gd name="adj" fmla="val 10164"/>
            </a:avLst>
          </a:prstGeom>
          <a:solidFill>
            <a:srgbClr val="FFFFFF"/>
          </a:solidFill>
          <a:ln w="28575">
            <a:solidFill>
              <a:schemeClr val="accent1"/>
            </a:solidFill>
          </a:ln>
          <a:effectLst>
            <a:outerShdw blurRad="114300" dist="38100" dir="5400000" algn="bl" rotWithShape="0">
              <a:srgbClr val="000000">
                <a:alpha val="8000"/>
              </a:srgbClr>
            </a:outerShdw>
          </a:effectLst>
        </p:spPr>
        <p:txBody>
          <a:bodyPr wrap="square" rtlCol="0" anchor="ctr"/>
          <a:lstStyle/>
          <a:p>
            <a:pPr marL="0" indent="0">
              <a:buNone/>
            </a:pPr>
            <a:endParaRPr lang="en-US" dirty="0"/>
          </a:p>
        </p:txBody>
      </p:sp>
      <p:sp>
        <p:nvSpPr>
          <p:cNvPr id="8" name="Text 5"/>
          <p:cNvSpPr/>
          <p:nvPr/>
        </p:nvSpPr>
        <p:spPr>
          <a:xfrm>
            <a:off x="871653" y="2701379"/>
            <a:ext cx="7398327" cy="213271"/>
          </a:xfrm>
          <a:prstGeom prst="rect">
            <a:avLst/>
          </a:prstGeom>
          <a:noFill/>
          <a:ln/>
        </p:spPr>
        <p:txBody>
          <a:bodyPr wrap="square" lIns="0" tIns="0" rIns="0" bIns="0" rtlCol="0" anchor="t"/>
          <a:lstStyle/>
          <a:p>
            <a:pPr marL="0" indent="0" algn="ctr">
              <a:lnSpc>
                <a:spcPts val="1680"/>
              </a:lnSpc>
              <a:spcAft>
                <a:spcPts val="750"/>
              </a:spcAft>
              <a:buNone/>
            </a:pPr>
            <a:r>
              <a:rPr lang="en-US" sz="1360" b="1" dirty="0">
                <a:solidFill>
                  <a:schemeClr val="accent1"/>
                </a:solidFill>
                <a:latin typeface="Calibri" pitchFamily="34" charset="0"/>
                <a:ea typeface="Calibri" pitchFamily="34" charset="-122"/>
                <a:cs typeface="Calibri" pitchFamily="34" charset="-120"/>
              </a:rPr>
              <a:t>Every moment you choose you over self-harm, self-love over self-criticism, truth over programming</a:t>
            </a:r>
            <a:endParaRPr lang="en-US" sz="1360" b="1" dirty="0">
              <a:solidFill>
                <a:schemeClr val="accent1"/>
              </a:solidFill>
            </a:endParaRPr>
          </a:p>
        </p:txBody>
      </p:sp>
      <p:sp>
        <p:nvSpPr>
          <p:cNvPr id="9" name="Text 6"/>
          <p:cNvSpPr/>
          <p:nvPr/>
        </p:nvSpPr>
        <p:spPr>
          <a:xfrm>
            <a:off x="1469678" y="3028950"/>
            <a:ext cx="6122613" cy="228600"/>
          </a:xfrm>
          <a:prstGeom prst="rect">
            <a:avLst/>
          </a:prstGeom>
          <a:noFill/>
          <a:ln/>
        </p:spPr>
        <p:txBody>
          <a:bodyPr wrap="square" lIns="0" tIns="0" rIns="0" bIns="0" rtlCol="0" anchor="t"/>
          <a:lstStyle/>
          <a:p>
            <a:pPr marL="0" indent="0" algn="ctr">
              <a:lnSpc>
                <a:spcPts val="1800"/>
              </a:lnSpc>
              <a:buNone/>
            </a:pPr>
            <a:r>
              <a:rPr lang="en-US" sz="1550" b="1" dirty="0">
                <a:solidFill>
                  <a:schemeClr val="accent1"/>
                </a:solidFill>
                <a:latin typeface="Calibri" pitchFamily="34" charset="0"/>
                <a:ea typeface="Calibri" pitchFamily="34" charset="-122"/>
                <a:cs typeface="Calibri" pitchFamily="34" charset="-120"/>
              </a:rPr>
              <a:t>You are proving that you are more powerful than what happened to you.</a:t>
            </a:r>
            <a:endParaRPr lang="en-US" sz="1550" dirty="0">
              <a:solidFill>
                <a:schemeClr val="accent1"/>
              </a:solidFill>
            </a:endParaRPr>
          </a:p>
        </p:txBody>
      </p:sp>
      <p:sp>
        <p:nvSpPr>
          <p:cNvPr id="10" name="Text 7"/>
          <p:cNvSpPr/>
          <p:nvPr/>
        </p:nvSpPr>
        <p:spPr>
          <a:xfrm>
            <a:off x="1981200" y="3579540"/>
            <a:ext cx="5181451" cy="860971"/>
          </a:xfrm>
          <a:prstGeom prst="roundRect">
            <a:avLst>
              <a:gd name="adj" fmla="val 11063"/>
            </a:avLst>
          </a:prstGeom>
          <a:solidFill>
            <a:srgbClr val="FF7A6B"/>
          </a:solidFill>
          <a:ln/>
        </p:spPr>
        <p:txBody>
          <a:bodyPr wrap="square" rtlCol="0" anchor="ctr"/>
          <a:lstStyle/>
          <a:p>
            <a:pPr marL="0" indent="0">
              <a:buNone/>
            </a:pPr>
            <a:endParaRPr lang="en-US" dirty="0"/>
          </a:p>
        </p:txBody>
      </p:sp>
      <p:sp>
        <p:nvSpPr>
          <p:cNvPr id="11" name="Text 8"/>
          <p:cNvSpPr/>
          <p:nvPr/>
        </p:nvSpPr>
        <p:spPr>
          <a:xfrm>
            <a:off x="2123695" y="3657600"/>
            <a:ext cx="4896460" cy="213271"/>
          </a:xfrm>
          <a:prstGeom prst="rect">
            <a:avLst/>
          </a:prstGeom>
          <a:noFill/>
          <a:ln/>
        </p:spPr>
        <p:txBody>
          <a:bodyPr wrap="square" lIns="0" tIns="0" rIns="0" bIns="0" rtlCol="0" anchor="t"/>
          <a:lstStyle/>
          <a:p>
            <a:pPr marL="0" indent="0" algn="ctr">
              <a:lnSpc>
                <a:spcPts val="1680"/>
              </a:lnSpc>
              <a:spcAft>
                <a:spcPts val="600"/>
              </a:spcAft>
              <a:buNone/>
            </a:pPr>
            <a:r>
              <a:rPr lang="en-US" sz="1600" dirty="0">
                <a:solidFill>
                  <a:srgbClr val="FFFFFF"/>
                </a:solidFill>
                <a:latin typeface="Calibri" pitchFamily="34" charset="0"/>
                <a:ea typeface="Calibri" pitchFamily="34" charset="-122"/>
                <a:cs typeface="Calibri" pitchFamily="34" charset="-120"/>
              </a:rPr>
              <a:t>The child in you survived by hoping that someday, someone would come to rescue them.</a:t>
            </a:r>
            <a:endParaRPr lang="en-US" sz="1600" dirty="0"/>
          </a:p>
        </p:txBody>
      </p:sp>
      <p:sp>
        <p:nvSpPr>
          <p:cNvPr id="12" name="Text 9"/>
          <p:cNvSpPr/>
          <p:nvPr/>
        </p:nvSpPr>
        <p:spPr>
          <a:xfrm>
            <a:off x="2123695" y="4089946"/>
            <a:ext cx="4896460" cy="266700"/>
          </a:xfrm>
          <a:prstGeom prst="rect">
            <a:avLst/>
          </a:prstGeom>
          <a:noFill/>
          <a:ln/>
        </p:spPr>
        <p:txBody>
          <a:bodyPr wrap="square" lIns="0" tIns="0" rIns="0" bIns="0" rtlCol="0" anchor="t"/>
          <a:lstStyle/>
          <a:p>
            <a:pPr marL="0" indent="0" algn="ctr">
              <a:lnSpc>
                <a:spcPts val="2100"/>
              </a:lnSpc>
              <a:buNone/>
            </a:pPr>
            <a:r>
              <a:rPr lang="en-US" b="1" dirty="0">
                <a:solidFill>
                  <a:srgbClr val="FFFFFF"/>
                </a:solidFill>
                <a:latin typeface="Calibri" pitchFamily="34" charset="0"/>
                <a:ea typeface="Calibri" pitchFamily="34" charset="-122"/>
                <a:cs typeface="Calibri" pitchFamily="34" charset="-120"/>
              </a:rPr>
              <a:t>That someone is you.</a:t>
            </a:r>
            <a:endParaRPr lang="en-US" dirty="0"/>
          </a:p>
        </p:txBody>
      </p:sp>
      <p:sp>
        <p:nvSpPr>
          <p:cNvPr id="13" name="Text 10"/>
          <p:cNvSpPr/>
          <p:nvPr/>
        </p:nvSpPr>
        <p:spPr>
          <a:xfrm>
            <a:off x="297180" y="4762500"/>
            <a:ext cx="8549640" cy="152400"/>
          </a:xfrm>
          <a:prstGeom prst="rect">
            <a:avLst/>
          </a:prstGeom>
          <a:noFill/>
          <a:ln/>
        </p:spPr>
        <p:txBody>
          <a:bodyPr wrap="square" lIns="0" tIns="0" rIns="0" bIns="0" rtlCol="0" anchor="t"/>
          <a:lstStyle/>
          <a:p>
            <a:pPr marL="0" indent="0" algn="ctr">
              <a:lnSpc>
                <a:spcPts val="1200"/>
              </a:lnSpc>
              <a:buNone/>
            </a:pPr>
            <a:r>
              <a:rPr lang="en-US" sz="2400" dirty="0">
                <a:solidFill>
                  <a:schemeClr val="accent1"/>
                </a:solidFill>
                <a:latin typeface="Calibri" pitchFamily="34" charset="0"/>
                <a:ea typeface="Calibri" pitchFamily="34" charset="-122"/>
                <a:cs typeface="Calibri" pitchFamily="34" charset="-120"/>
              </a:rPr>
              <a:t>You are your own hero in your story. You always have been.</a:t>
            </a:r>
            <a:endParaRPr lang="en-US" sz="2400" dirty="0">
              <a:solidFill>
                <a:schemeClr val="accen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251E0AA6-2828-B4A2-C269-0BD2BB6F9634}"/>
              </a:ext>
            </a:extLst>
          </p:cNvPr>
          <p:cNvSpPr/>
          <p:nvPr/>
        </p:nvSpPr>
        <p:spPr>
          <a:xfrm>
            <a:off x="2639282" y="619522"/>
            <a:ext cx="4284536" cy="411361"/>
          </a:xfrm>
          <a:prstGeom prst="rect">
            <a:avLst/>
          </a:prstGeom>
          <a:noFill/>
          <a:ln/>
        </p:spPr>
        <p:txBody>
          <a:bodyPr wrap="square" lIns="0" tIns="0" rIns="0" bIns="0" rtlCol="0" anchor="t"/>
          <a:lstStyle/>
          <a:p>
            <a:pPr marL="0" indent="0" algn="l">
              <a:lnSpc>
                <a:spcPts val="3240"/>
              </a:lnSpc>
              <a:buNone/>
            </a:pPr>
            <a:r>
              <a:rPr lang="en-US" sz="4800" b="1" dirty="0">
                <a:solidFill>
                  <a:srgbClr val="2C3E50"/>
                </a:solidFill>
                <a:latin typeface="Arial" pitchFamily="34" charset="0"/>
                <a:ea typeface="Arial" pitchFamily="34" charset="-122"/>
                <a:cs typeface="Arial" pitchFamily="34" charset="-120"/>
              </a:rPr>
              <a:t>Your Power</a:t>
            </a:r>
            <a:endParaRPr lang="en-US" sz="4800" dirty="0"/>
          </a:p>
        </p:txBody>
      </p:sp>
      <p:sp>
        <p:nvSpPr>
          <p:cNvPr id="3" name="Text 1">
            <a:extLst>
              <a:ext uri="{FF2B5EF4-FFF2-40B4-BE49-F238E27FC236}">
                <a16:creationId xmlns:a16="http://schemas.microsoft.com/office/drawing/2014/main" id="{5DA1B047-47E7-668D-3486-265D27193FCD}"/>
              </a:ext>
            </a:extLst>
          </p:cNvPr>
          <p:cNvSpPr/>
          <p:nvPr/>
        </p:nvSpPr>
        <p:spPr>
          <a:xfrm>
            <a:off x="381000" y="1410742"/>
            <a:ext cx="8382000" cy="2592288"/>
          </a:xfrm>
          <a:prstGeom prst="roundRect">
            <a:avLst>
              <a:gd name="adj" fmla="val 2939"/>
            </a:avLst>
          </a:prstGeom>
          <a:solidFill>
            <a:srgbClr val="FFFFFF"/>
          </a:solidFill>
          <a:ln/>
        </p:spPr>
        <p:txBody>
          <a:bodyPr wrap="square" rtlCol="0" anchor="ctr"/>
          <a:lstStyle/>
          <a:p>
            <a:pPr marL="0" indent="0">
              <a:buNone/>
            </a:pPr>
            <a:endParaRPr lang="en-US" dirty="0"/>
          </a:p>
        </p:txBody>
      </p:sp>
      <p:sp>
        <p:nvSpPr>
          <p:cNvPr id="4" name="Text 2">
            <a:extLst>
              <a:ext uri="{FF2B5EF4-FFF2-40B4-BE49-F238E27FC236}">
                <a16:creationId xmlns:a16="http://schemas.microsoft.com/office/drawing/2014/main" id="{1E2295ED-D5C6-A96A-8B88-7DE43B93791E}"/>
              </a:ext>
            </a:extLst>
          </p:cNvPr>
          <p:cNvSpPr/>
          <p:nvPr/>
        </p:nvSpPr>
        <p:spPr>
          <a:xfrm>
            <a:off x="530352" y="1639342"/>
            <a:ext cx="8083296" cy="319980"/>
          </a:xfrm>
          <a:prstGeom prst="rect">
            <a:avLst/>
          </a:prstGeom>
          <a:noFill/>
          <a:ln/>
        </p:spPr>
        <p:txBody>
          <a:bodyPr wrap="square" lIns="0" tIns="0" rIns="0" bIns="0" rtlCol="0" anchor="t"/>
          <a:lstStyle/>
          <a:p>
            <a:pPr marL="0" indent="0" algn="ctr">
              <a:lnSpc>
                <a:spcPts val="2520"/>
              </a:lnSpc>
              <a:spcAft>
                <a:spcPts val="1200"/>
              </a:spcAft>
              <a:buNone/>
            </a:pPr>
            <a:r>
              <a:rPr lang="en-US" sz="2800" b="1" dirty="0">
                <a:solidFill>
                  <a:srgbClr val="1B4965"/>
                </a:solidFill>
                <a:latin typeface="Arial" pitchFamily="34" charset="0"/>
                <a:ea typeface="Arial" pitchFamily="34" charset="-122"/>
                <a:cs typeface="Arial" pitchFamily="34" charset="-120"/>
              </a:rPr>
              <a:t>Every Time You Use These Techniques:</a:t>
            </a:r>
            <a:endParaRPr lang="en-US" sz="2800" dirty="0"/>
          </a:p>
        </p:txBody>
      </p:sp>
      <p:sp>
        <p:nvSpPr>
          <p:cNvPr id="5" name="Text 3">
            <a:extLst>
              <a:ext uri="{FF2B5EF4-FFF2-40B4-BE49-F238E27FC236}">
                <a16:creationId xmlns:a16="http://schemas.microsoft.com/office/drawing/2014/main" id="{C5DAA3BB-CAAC-B9BA-AEB0-0005353CD2CD}"/>
              </a:ext>
            </a:extLst>
          </p:cNvPr>
          <p:cNvSpPr/>
          <p:nvPr/>
        </p:nvSpPr>
        <p:spPr>
          <a:xfrm>
            <a:off x="609600" y="2111722"/>
            <a:ext cx="3905250" cy="478036"/>
          </a:xfrm>
          <a:prstGeom prst="rect">
            <a:avLst/>
          </a:prstGeom>
          <a:solidFill>
            <a:srgbClr val="E8F5F9"/>
          </a:solidFill>
          <a:ln/>
        </p:spPr>
        <p:txBody>
          <a:bodyPr wrap="square" rtlCol="0" anchor="ctr"/>
          <a:lstStyle/>
          <a:p>
            <a:pPr marL="0" indent="0">
              <a:buNone/>
            </a:pPr>
            <a:endParaRPr lang="en-US" dirty="0"/>
          </a:p>
        </p:txBody>
      </p:sp>
      <p:sp>
        <p:nvSpPr>
          <p:cNvPr id="6" name="Shape 4">
            <a:extLst>
              <a:ext uri="{FF2B5EF4-FFF2-40B4-BE49-F238E27FC236}">
                <a16:creationId xmlns:a16="http://schemas.microsoft.com/office/drawing/2014/main" id="{36F4E0EC-DC5C-C081-26CA-909DB0EB7996}"/>
              </a:ext>
            </a:extLst>
          </p:cNvPr>
          <p:cNvSpPr/>
          <p:nvPr/>
        </p:nvSpPr>
        <p:spPr>
          <a:xfrm>
            <a:off x="628650" y="2111722"/>
            <a:ext cx="0" cy="478036"/>
          </a:xfrm>
          <a:prstGeom prst="line">
            <a:avLst/>
          </a:prstGeom>
          <a:noFill/>
          <a:ln w="38100">
            <a:solidFill>
              <a:srgbClr val="2A9D8F"/>
            </a:solidFill>
            <a:prstDash val="solid"/>
          </a:ln>
        </p:spPr>
        <p:txBody>
          <a:bodyPr/>
          <a:lstStyle/>
          <a:p>
            <a:endParaRPr lang="en-US"/>
          </a:p>
        </p:txBody>
      </p:sp>
      <p:sp>
        <p:nvSpPr>
          <p:cNvPr id="7" name="Text 5">
            <a:extLst>
              <a:ext uri="{FF2B5EF4-FFF2-40B4-BE49-F238E27FC236}">
                <a16:creationId xmlns:a16="http://schemas.microsoft.com/office/drawing/2014/main" id="{0460D54E-C597-FF01-9B3A-01762455CA9D}"/>
              </a:ext>
            </a:extLst>
          </p:cNvPr>
          <p:cNvSpPr/>
          <p:nvPr/>
        </p:nvSpPr>
        <p:spPr>
          <a:xfrm>
            <a:off x="762000" y="2226022"/>
            <a:ext cx="3711321" cy="173236"/>
          </a:xfrm>
          <a:prstGeom prst="rect">
            <a:avLst/>
          </a:prstGeom>
          <a:noFill/>
          <a:ln/>
        </p:spPr>
        <p:txBody>
          <a:bodyPr wrap="square" lIns="0" tIns="0" rIns="0" bIns="0" rtlCol="0" anchor="t"/>
          <a:lstStyle/>
          <a:p>
            <a:pPr marL="0" indent="0" algn="l">
              <a:lnSpc>
                <a:spcPts val="1365"/>
              </a:lnSpc>
              <a:spcAft>
                <a:spcPts val="600"/>
              </a:spcAft>
              <a:buNone/>
            </a:pPr>
            <a:r>
              <a:rPr lang="en-US" sz="1600" b="1" dirty="0">
                <a:solidFill>
                  <a:srgbClr val="2C3E50"/>
                </a:solidFill>
                <a:latin typeface="Arial" pitchFamily="34" charset="0"/>
                <a:ea typeface="Arial" pitchFamily="34" charset="-122"/>
                <a:cs typeface="Arial" pitchFamily="34" charset="-120"/>
              </a:rPr>
              <a:t>✓ You prove programming can be broken</a:t>
            </a:r>
            <a:endParaRPr lang="en-US" sz="1600" dirty="0"/>
          </a:p>
        </p:txBody>
      </p:sp>
      <p:sp>
        <p:nvSpPr>
          <p:cNvPr id="8" name="Text 6">
            <a:extLst>
              <a:ext uri="{FF2B5EF4-FFF2-40B4-BE49-F238E27FC236}">
                <a16:creationId xmlns:a16="http://schemas.microsoft.com/office/drawing/2014/main" id="{CC3D41E2-5B80-BAD3-E9BD-17BFF9920EB7}"/>
              </a:ext>
            </a:extLst>
          </p:cNvPr>
          <p:cNvSpPr/>
          <p:nvPr/>
        </p:nvSpPr>
        <p:spPr>
          <a:xfrm>
            <a:off x="4629150" y="2111722"/>
            <a:ext cx="3905250" cy="478036"/>
          </a:xfrm>
          <a:prstGeom prst="rect">
            <a:avLst/>
          </a:prstGeom>
          <a:solidFill>
            <a:srgbClr val="FFF8E1"/>
          </a:solidFill>
          <a:ln/>
        </p:spPr>
        <p:txBody>
          <a:bodyPr wrap="square" rtlCol="0" anchor="ctr"/>
          <a:lstStyle/>
          <a:p>
            <a:pPr marL="0" indent="0">
              <a:buNone/>
            </a:pPr>
            <a:endParaRPr lang="en-US" dirty="0"/>
          </a:p>
        </p:txBody>
      </p:sp>
      <p:sp>
        <p:nvSpPr>
          <p:cNvPr id="9" name="Shape 7">
            <a:extLst>
              <a:ext uri="{FF2B5EF4-FFF2-40B4-BE49-F238E27FC236}">
                <a16:creationId xmlns:a16="http://schemas.microsoft.com/office/drawing/2014/main" id="{BEA74397-2F56-9AA6-3A3B-6FE9AF8B466F}"/>
              </a:ext>
            </a:extLst>
          </p:cNvPr>
          <p:cNvSpPr/>
          <p:nvPr/>
        </p:nvSpPr>
        <p:spPr>
          <a:xfrm>
            <a:off x="4648200" y="2111722"/>
            <a:ext cx="0" cy="478036"/>
          </a:xfrm>
          <a:prstGeom prst="line">
            <a:avLst/>
          </a:prstGeom>
          <a:noFill/>
          <a:ln w="38100">
            <a:solidFill>
              <a:srgbClr val="F4A259"/>
            </a:solidFill>
            <a:prstDash val="solid"/>
          </a:ln>
        </p:spPr>
        <p:txBody>
          <a:bodyPr/>
          <a:lstStyle/>
          <a:p>
            <a:endParaRPr lang="en-US"/>
          </a:p>
        </p:txBody>
      </p:sp>
      <p:sp>
        <p:nvSpPr>
          <p:cNvPr id="10" name="Text 8">
            <a:extLst>
              <a:ext uri="{FF2B5EF4-FFF2-40B4-BE49-F238E27FC236}">
                <a16:creationId xmlns:a16="http://schemas.microsoft.com/office/drawing/2014/main" id="{44C7F072-9AD9-3D7C-AFD3-2D6054D6A619}"/>
              </a:ext>
            </a:extLst>
          </p:cNvPr>
          <p:cNvSpPr/>
          <p:nvPr/>
        </p:nvSpPr>
        <p:spPr>
          <a:xfrm>
            <a:off x="4781550" y="2226022"/>
            <a:ext cx="3711321" cy="173236"/>
          </a:xfrm>
          <a:prstGeom prst="rect">
            <a:avLst/>
          </a:prstGeom>
          <a:noFill/>
          <a:ln/>
        </p:spPr>
        <p:txBody>
          <a:bodyPr wrap="square" lIns="0" tIns="0" rIns="0" bIns="0" rtlCol="0" anchor="t"/>
          <a:lstStyle/>
          <a:p>
            <a:pPr marL="0" indent="0" algn="l">
              <a:lnSpc>
                <a:spcPts val="1365"/>
              </a:lnSpc>
              <a:spcAft>
                <a:spcPts val="600"/>
              </a:spcAft>
              <a:buNone/>
            </a:pPr>
            <a:r>
              <a:rPr lang="en-US" sz="1600" b="1" dirty="0">
                <a:solidFill>
                  <a:srgbClr val="2C3E50"/>
                </a:solidFill>
                <a:latin typeface="Arial" pitchFamily="34" charset="0"/>
                <a:ea typeface="Arial" pitchFamily="34" charset="-122"/>
                <a:cs typeface="Arial" pitchFamily="34" charset="-120"/>
              </a:rPr>
              <a:t>✓ You demonstrate you're in control</a:t>
            </a:r>
            <a:endParaRPr lang="en-US" sz="1600" dirty="0"/>
          </a:p>
        </p:txBody>
      </p:sp>
      <p:sp>
        <p:nvSpPr>
          <p:cNvPr id="11" name="Text 9">
            <a:extLst>
              <a:ext uri="{FF2B5EF4-FFF2-40B4-BE49-F238E27FC236}">
                <a16:creationId xmlns:a16="http://schemas.microsoft.com/office/drawing/2014/main" id="{B2E3E4E9-AFED-1B5C-00B9-1C296C4A36E3}"/>
              </a:ext>
            </a:extLst>
          </p:cNvPr>
          <p:cNvSpPr/>
          <p:nvPr/>
        </p:nvSpPr>
        <p:spPr>
          <a:xfrm>
            <a:off x="609600" y="2704058"/>
            <a:ext cx="3905250" cy="478036"/>
          </a:xfrm>
          <a:prstGeom prst="rect">
            <a:avLst/>
          </a:prstGeom>
          <a:solidFill>
            <a:srgbClr val="E8EAF6"/>
          </a:solidFill>
          <a:ln/>
        </p:spPr>
        <p:txBody>
          <a:bodyPr wrap="square" rtlCol="0" anchor="ctr"/>
          <a:lstStyle/>
          <a:p>
            <a:pPr marL="0" indent="0">
              <a:buNone/>
            </a:pPr>
            <a:endParaRPr lang="en-US" dirty="0"/>
          </a:p>
        </p:txBody>
      </p:sp>
      <p:sp>
        <p:nvSpPr>
          <p:cNvPr id="12" name="Shape 10">
            <a:extLst>
              <a:ext uri="{FF2B5EF4-FFF2-40B4-BE49-F238E27FC236}">
                <a16:creationId xmlns:a16="http://schemas.microsoft.com/office/drawing/2014/main" id="{F5FCB2C8-773E-BB5A-4BF5-9A3B5C221279}"/>
              </a:ext>
            </a:extLst>
          </p:cNvPr>
          <p:cNvSpPr/>
          <p:nvPr/>
        </p:nvSpPr>
        <p:spPr>
          <a:xfrm>
            <a:off x="628650" y="2704058"/>
            <a:ext cx="0" cy="478036"/>
          </a:xfrm>
          <a:prstGeom prst="line">
            <a:avLst/>
          </a:prstGeom>
          <a:noFill/>
          <a:ln w="38100">
            <a:solidFill>
              <a:srgbClr val="5FA8D3"/>
            </a:solidFill>
            <a:prstDash val="solid"/>
          </a:ln>
        </p:spPr>
        <p:txBody>
          <a:bodyPr/>
          <a:lstStyle/>
          <a:p>
            <a:endParaRPr lang="en-US"/>
          </a:p>
        </p:txBody>
      </p:sp>
      <p:sp>
        <p:nvSpPr>
          <p:cNvPr id="13" name="Text 11">
            <a:extLst>
              <a:ext uri="{FF2B5EF4-FFF2-40B4-BE49-F238E27FC236}">
                <a16:creationId xmlns:a16="http://schemas.microsoft.com/office/drawing/2014/main" id="{24DCD7DB-36CF-8007-7DDD-BFD2166AE3D1}"/>
              </a:ext>
            </a:extLst>
          </p:cNvPr>
          <p:cNvSpPr/>
          <p:nvPr/>
        </p:nvSpPr>
        <p:spPr>
          <a:xfrm>
            <a:off x="762000" y="2818358"/>
            <a:ext cx="3711321" cy="173236"/>
          </a:xfrm>
          <a:prstGeom prst="rect">
            <a:avLst/>
          </a:prstGeom>
          <a:noFill/>
          <a:ln/>
        </p:spPr>
        <p:txBody>
          <a:bodyPr wrap="square" lIns="0" tIns="0" rIns="0" bIns="0" rtlCol="0" anchor="t"/>
          <a:lstStyle/>
          <a:p>
            <a:pPr marL="0" indent="0" algn="l">
              <a:lnSpc>
                <a:spcPts val="1365"/>
              </a:lnSpc>
              <a:spcAft>
                <a:spcPts val="600"/>
              </a:spcAft>
              <a:buNone/>
            </a:pPr>
            <a:r>
              <a:rPr lang="en-US" sz="1600" b="1" dirty="0">
                <a:solidFill>
                  <a:srgbClr val="2C3E50"/>
                </a:solidFill>
                <a:latin typeface="Arial" pitchFamily="34" charset="0"/>
                <a:ea typeface="Arial" pitchFamily="34" charset="-122"/>
                <a:cs typeface="Arial" pitchFamily="34" charset="-120"/>
              </a:rPr>
              <a:t>✓ You build evidence of your strength</a:t>
            </a:r>
            <a:endParaRPr lang="en-US" sz="1600" dirty="0"/>
          </a:p>
        </p:txBody>
      </p:sp>
      <p:sp>
        <p:nvSpPr>
          <p:cNvPr id="14" name="Text 12">
            <a:extLst>
              <a:ext uri="{FF2B5EF4-FFF2-40B4-BE49-F238E27FC236}">
                <a16:creationId xmlns:a16="http://schemas.microsoft.com/office/drawing/2014/main" id="{7DF8492A-F2DF-3C0B-CC75-78B82E63D579}"/>
              </a:ext>
            </a:extLst>
          </p:cNvPr>
          <p:cNvSpPr/>
          <p:nvPr/>
        </p:nvSpPr>
        <p:spPr>
          <a:xfrm>
            <a:off x="4629150" y="2704058"/>
            <a:ext cx="3905250" cy="478036"/>
          </a:xfrm>
          <a:prstGeom prst="rect">
            <a:avLst/>
          </a:prstGeom>
          <a:solidFill>
            <a:srgbClr val="FCE4EC"/>
          </a:solidFill>
          <a:ln/>
        </p:spPr>
        <p:txBody>
          <a:bodyPr wrap="square" rtlCol="0" anchor="ctr"/>
          <a:lstStyle/>
          <a:p>
            <a:pPr marL="0" indent="0">
              <a:buNone/>
            </a:pPr>
            <a:endParaRPr lang="en-US" dirty="0"/>
          </a:p>
        </p:txBody>
      </p:sp>
      <p:sp>
        <p:nvSpPr>
          <p:cNvPr id="15" name="Shape 13">
            <a:extLst>
              <a:ext uri="{FF2B5EF4-FFF2-40B4-BE49-F238E27FC236}">
                <a16:creationId xmlns:a16="http://schemas.microsoft.com/office/drawing/2014/main" id="{26F7F051-D286-5BB0-3F5A-9DB77F66DD01}"/>
              </a:ext>
            </a:extLst>
          </p:cNvPr>
          <p:cNvSpPr/>
          <p:nvPr/>
        </p:nvSpPr>
        <p:spPr>
          <a:xfrm>
            <a:off x="4648200" y="2704058"/>
            <a:ext cx="0" cy="478036"/>
          </a:xfrm>
          <a:prstGeom prst="line">
            <a:avLst/>
          </a:prstGeom>
          <a:noFill/>
          <a:ln w="38100">
            <a:solidFill>
              <a:srgbClr val="E76F51"/>
            </a:solidFill>
            <a:prstDash val="solid"/>
          </a:ln>
        </p:spPr>
        <p:txBody>
          <a:bodyPr/>
          <a:lstStyle/>
          <a:p>
            <a:endParaRPr lang="en-US"/>
          </a:p>
        </p:txBody>
      </p:sp>
      <p:sp>
        <p:nvSpPr>
          <p:cNvPr id="16" name="Text 14">
            <a:extLst>
              <a:ext uri="{FF2B5EF4-FFF2-40B4-BE49-F238E27FC236}">
                <a16:creationId xmlns:a16="http://schemas.microsoft.com/office/drawing/2014/main" id="{165506B0-A356-CB86-C5D7-7656EA1F61F8}"/>
              </a:ext>
            </a:extLst>
          </p:cNvPr>
          <p:cNvSpPr/>
          <p:nvPr/>
        </p:nvSpPr>
        <p:spPr>
          <a:xfrm>
            <a:off x="4781550" y="2818358"/>
            <a:ext cx="3711321" cy="173236"/>
          </a:xfrm>
          <a:prstGeom prst="rect">
            <a:avLst/>
          </a:prstGeom>
          <a:noFill/>
          <a:ln/>
        </p:spPr>
        <p:txBody>
          <a:bodyPr wrap="square" lIns="0" tIns="0" rIns="0" bIns="0" rtlCol="0" anchor="t"/>
          <a:lstStyle/>
          <a:p>
            <a:pPr marL="0" indent="0" algn="l">
              <a:lnSpc>
                <a:spcPts val="1365"/>
              </a:lnSpc>
              <a:spcAft>
                <a:spcPts val="600"/>
              </a:spcAft>
              <a:buNone/>
            </a:pPr>
            <a:r>
              <a:rPr lang="en-US" sz="1600" b="1" dirty="0">
                <a:solidFill>
                  <a:srgbClr val="2C3E50"/>
                </a:solidFill>
                <a:latin typeface="Arial" pitchFamily="34" charset="0"/>
                <a:ea typeface="Arial" pitchFamily="34" charset="-122"/>
                <a:cs typeface="Arial" pitchFamily="34" charset="-120"/>
              </a:rPr>
              <a:t>✓ You weaken old neural pathways</a:t>
            </a:r>
            <a:endParaRPr lang="en-US" sz="1600" dirty="0"/>
          </a:p>
        </p:txBody>
      </p:sp>
      <p:sp>
        <p:nvSpPr>
          <p:cNvPr id="17" name="Text 15">
            <a:extLst>
              <a:ext uri="{FF2B5EF4-FFF2-40B4-BE49-F238E27FC236}">
                <a16:creationId xmlns:a16="http://schemas.microsoft.com/office/drawing/2014/main" id="{65D49371-3344-F50A-859E-A99C04F9BBBC}"/>
              </a:ext>
            </a:extLst>
          </p:cNvPr>
          <p:cNvSpPr/>
          <p:nvPr/>
        </p:nvSpPr>
        <p:spPr>
          <a:xfrm>
            <a:off x="609600" y="3296394"/>
            <a:ext cx="3905250" cy="478036"/>
          </a:xfrm>
          <a:prstGeom prst="rect">
            <a:avLst/>
          </a:prstGeom>
          <a:solidFill>
            <a:srgbClr val="E0F2F1"/>
          </a:solidFill>
          <a:ln/>
        </p:spPr>
        <p:txBody>
          <a:bodyPr wrap="square" rtlCol="0" anchor="ctr"/>
          <a:lstStyle/>
          <a:p>
            <a:pPr marL="0" indent="0">
              <a:buNone/>
            </a:pPr>
            <a:endParaRPr lang="en-US" dirty="0"/>
          </a:p>
        </p:txBody>
      </p:sp>
      <p:sp>
        <p:nvSpPr>
          <p:cNvPr id="18" name="Shape 16">
            <a:extLst>
              <a:ext uri="{FF2B5EF4-FFF2-40B4-BE49-F238E27FC236}">
                <a16:creationId xmlns:a16="http://schemas.microsoft.com/office/drawing/2014/main" id="{4A6A3F4B-2B74-A0F3-728B-31766BF6C637}"/>
              </a:ext>
            </a:extLst>
          </p:cNvPr>
          <p:cNvSpPr/>
          <p:nvPr/>
        </p:nvSpPr>
        <p:spPr>
          <a:xfrm>
            <a:off x="628650" y="3296394"/>
            <a:ext cx="0" cy="478036"/>
          </a:xfrm>
          <a:prstGeom prst="line">
            <a:avLst/>
          </a:prstGeom>
          <a:noFill/>
          <a:ln w="38100">
            <a:solidFill>
              <a:srgbClr val="2A9D8F"/>
            </a:solidFill>
            <a:prstDash val="solid"/>
          </a:ln>
        </p:spPr>
        <p:txBody>
          <a:bodyPr/>
          <a:lstStyle/>
          <a:p>
            <a:endParaRPr lang="en-US"/>
          </a:p>
        </p:txBody>
      </p:sp>
      <p:sp>
        <p:nvSpPr>
          <p:cNvPr id="19" name="Text 17">
            <a:extLst>
              <a:ext uri="{FF2B5EF4-FFF2-40B4-BE49-F238E27FC236}">
                <a16:creationId xmlns:a16="http://schemas.microsoft.com/office/drawing/2014/main" id="{0D054819-B755-64AC-ECE7-9BBF316A8D11}"/>
              </a:ext>
            </a:extLst>
          </p:cNvPr>
          <p:cNvSpPr/>
          <p:nvPr/>
        </p:nvSpPr>
        <p:spPr>
          <a:xfrm>
            <a:off x="762000" y="3410694"/>
            <a:ext cx="3711321" cy="173236"/>
          </a:xfrm>
          <a:prstGeom prst="rect">
            <a:avLst/>
          </a:prstGeom>
          <a:noFill/>
          <a:ln/>
        </p:spPr>
        <p:txBody>
          <a:bodyPr wrap="square" lIns="0" tIns="0" rIns="0" bIns="0" rtlCol="0" anchor="t"/>
          <a:lstStyle/>
          <a:p>
            <a:pPr marL="0" indent="0" algn="l">
              <a:lnSpc>
                <a:spcPts val="1365"/>
              </a:lnSpc>
              <a:spcAft>
                <a:spcPts val="600"/>
              </a:spcAft>
              <a:buNone/>
            </a:pPr>
            <a:r>
              <a:rPr lang="en-US" sz="1600" b="1" dirty="0">
                <a:solidFill>
                  <a:srgbClr val="2C3E50"/>
                </a:solidFill>
                <a:latin typeface="Arial" pitchFamily="34" charset="0"/>
                <a:ea typeface="Arial" pitchFamily="34" charset="-122"/>
                <a:cs typeface="Arial" pitchFamily="34" charset="-120"/>
              </a:rPr>
              <a:t>✓ You create new patterns of freedom</a:t>
            </a:r>
            <a:endParaRPr lang="en-US" sz="1600" dirty="0"/>
          </a:p>
        </p:txBody>
      </p:sp>
      <p:sp>
        <p:nvSpPr>
          <p:cNvPr id="20" name="Text 18">
            <a:extLst>
              <a:ext uri="{FF2B5EF4-FFF2-40B4-BE49-F238E27FC236}">
                <a16:creationId xmlns:a16="http://schemas.microsoft.com/office/drawing/2014/main" id="{E14C7FD9-4DB9-2C36-219E-D9A56A69D9EE}"/>
              </a:ext>
            </a:extLst>
          </p:cNvPr>
          <p:cNvSpPr/>
          <p:nvPr/>
        </p:nvSpPr>
        <p:spPr>
          <a:xfrm>
            <a:off x="4629150" y="3296394"/>
            <a:ext cx="3905250" cy="478036"/>
          </a:xfrm>
          <a:prstGeom prst="rect">
            <a:avLst/>
          </a:prstGeom>
          <a:solidFill>
            <a:srgbClr val="FFF9C4"/>
          </a:solidFill>
          <a:ln/>
        </p:spPr>
        <p:txBody>
          <a:bodyPr wrap="square" rtlCol="0" anchor="ctr"/>
          <a:lstStyle/>
          <a:p>
            <a:pPr marL="0" indent="0">
              <a:buNone/>
            </a:pPr>
            <a:endParaRPr lang="en-US" dirty="0"/>
          </a:p>
        </p:txBody>
      </p:sp>
      <p:sp>
        <p:nvSpPr>
          <p:cNvPr id="21" name="Shape 19">
            <a:extLst>
              <a:ext uri="{FF2B5EF4-FFF2-40B4-BE49-F238E27FC236}">
                <a16:creationId xmlns:a16="http://schemas.microsoft.com/office/drawing/2014/main" id="{98A36FA9-F061-2DDD-4F26-48BD0705A73D}"/>
              </a:ext>
            </a:extLst>
          </p:cNvPr>
          <p:cNvSpPr/>
          <p:nvPr/>
        </p:nvSpPr>
        <p:spPr>
          <a:xfrm>
            <a:off x="4648200" y="3296394"/>
            <a:ext cx="0" cy="478036"/>
          </a:xfrm>
          <a:prstGeom prst="line">
            <a:avLst/>
          </a:prstGeom>
          <a:noFill/>
          <a:ln w="38100">
            <a:solidFill>
              <a:srgbClr val="F4A259"/>
            </a:solidFill>
            <a:prstDash val="solid"/>
          </a:ln>
        </p:spPr>
        <p:txBody>
          <a:bodyPr/>
          <a:lstStyle/>
          <a:p>
            <a:endParaRPr lang="en-US"/>
          </a:p>
        </p:txBody>
      </p:sp>
      <p:sp>
        <p:nvSpPr>
          <p:cNvPr id="22" name="Text 20">
            <a:extLst>
              <a:ext uri="{FF2B5EF4-FFF2-40B4-BE49-F238E27FC236}">
                <a16:creationId xmlns:a16="http://schemas.microsoft.com/office/drawing/2014/main" id="{DCE2091F-30AA-13CC-A7C2-2EA40A7894E6}"/>
              </a:ext>
            </a:extLst>
          </p:cNvPr>
          <p:cNvSpPr/>
          <p:nvPr/>
        </p:nvSpPr>
        <p:spPr>
          <a:xfrm>
            <a:off x="4781550" y="3410694"/>
            <a:ext cx="3711321" cy="173236"/>
          </a:xfrm>
          <a:prstGeom prst="rect">
            <a:avLst/>
          </a:prstGeom>
          <a:noFill/>
          <a:ln/>
        </p:spPr>
        <p:txBody>
          <a:bodyPr wrap="square" lIns="0" tIns="0" rIns="0" bIns="0" rtlCol="0" anchor="t"/>
          <a:lstStyle/>
          <a:p>
            <a:pPr marL="0" indent="0" algn="l">
              <a:lnSpc>
                <a:spcPts val="1365"/>
              </a:lnSpc>
              <a:spcAft>
                <a:spcPts val="600"/>
              </a:spcAft>
              <a:buNone/>
            </a:pPr>
            <a:r>
              <a:rPr lang="en-US" sz="1600" b="1" dirty="0">
                <a:solidFill>
                  <a:srgbClr val="2C3E50"/>
                </a:solidFill>
                <a:latin typeface="Arial" pitchFamily="34" charset="0"/>
                <a:ea typeface="Arial" pitchFamily="34" charset="-122"/>
                <a:cs typeface="Arial" pitchFamily="34" charset="-120"/>
              </a:rPr>
              <a:t>✓ You live as the hero of your story</a:t>
            </a:r>
            <a:endParaRPr lang="en-US" sz="1600" dirty="0"/>
          </a:p>
        </p:txBody>
      </p:sp>
      <p:sp>
        <p:nvSpPr>
          <p:cNvPr id="23" name="Text 21">
            <a:extLst>
              <a:ext uri="{FF2B5EF4-FFF2-40B4-BE49-F238E27FC236}">
                <a16:creationId xmlns:a16="http://schemas.microsoft.com/office/drawing/2014/main" id="{05610F2E-E7D4-88A7-D098-DD6E41524C9A}"/>
              </a:ext>
            </a:extLst>
          </p:cNvPr>
          <p:cNvSpPr/>
          <p:nvPr/>
        </p:nvSpPr>
        <p:spPr>
          <a:xfrm>
            <a:off x="297180" y="4155430"/>
            <a:ext cx="8549640" cy="293340"/>
          </a:xfrm>
          <a:prstGeom prst="rect">
            <a:avLst/>
          </a:prstGeom>
          <a:noFill/>
          <a:ln/>
        </p:spPr>
        <p:txBody>
          <a:bodyPr wrap="square" lIns="0" tIns="0" rIns="0" bIns="0" rtlCol="0" anchor="t"/>
          <a:lstStyle/>
          <a:p>
            <a:pPr marL="0" indent="0" algn="ctr">
              <a:lnSpc>
                <a:spcPts val="2310"/>
              </a:lnSpc>
              <a:spcAft>
                <a:spcPts val="600"/>
              </a:spcAft>
              <a:buNone/>
            </a:pPr>
            <a:r>
              <a:rPr lang="en-US" sz="2400" b="1" dirty="0">
                <a:solidFill>
                  <a:srgbClr val="2C3E50"/>
                </a:solidFill>
                <a:latin typeface="Arial" pitchFamily="34" charset="0"/>
                <a:ea typeface="Arial" pitchFamily="34" charset="-122"/>
                <a:cs typeface="Arial" pitchFamily="34" charset="-120"/>
              </a:rPr>
              <a:t>Programming is NOT stronger than your will to be free.</a:t>
            </a:r>
            <a:endParaRPr lang="en-US" sz="2400" dirty="0"/>
          </a:p>
        </p:txBody>
      </p:sp>
      <p:sp>
        <p:nvSpPr>
          <p:cNvPr id="24" name="Text 22">
            <a:extLst>
              <a:ext uri="{FF2B5EF4-FFF2-40B4-BE49-F238E27FC236}">
                <a16:creationId xmlns:a16="http://schemas.microsoft.com/office/drawing/2014/main" id="{59D51A9B-FF4C-6324-BD0F-3A450334AA18}"/>
              </a:ext>
            </a:extLst>
          </p:cNvPr>
          <p:cNvSpPr/>
          <p:nvPr/>
        </p:nvSpPr>
        <p:spPr>
          <a:xfrm>
            <a:off x="762000" y="4601170"/>
            <a:ext cx="9111705" cy="465676"/>
          </a:xfrm>
          <a:prstGeom prst="rect">
            <a:avLst/>
          </a:prstGeom>
          <a:noFill/>
          <a:ln/>
        </p:spPr>
        <p:txBody>
          <a:bodyPr wrap="square" lIns="0" tIns="0" rIns="0" bIns="0" rtlCol="0" anchor="t"/>
          <a:lstStyle/>
          <a:p>
            <a:pPr marL="0" indent="0" algn="l">
              <a:lnSpc>
                <a:spcPts val="1050"/>
              </a:lnSpc>
              <a:spcAft>
                <a:spcPts val="600"/>
              </a:spcAft>
              <a:buNone/>
            </a:pPr>
            <a:r>
              <a:rPr lang="en-US" dirty="0">
                <a:solidFill>
                  <a:srgbClr val="2C3E50"/>
                </a:solidFill>
                <a:latin typeface="Arial" pitchFamily="34" charset="0"/>
                <a:ea typeface="Arial" pitchFamily="34" charset="-122"/>
                <a:cs typeface="Arial" pitchFamily="34" charset="-120"/>
              </a:rPr>
              <a:t>You’re more powerful than what happened to you &amp; Jesus is even greater</a:t>
            </a:r>
            <a:endParaRPr lang="en-US" dirty="0"/>
          </a:p>
        </p:txBody>
      </p:sp>
    </p:spTree>
    <p:extLst>
      <p:ext uri="{BB962C8B-B14F-4D97-AF65-F5344CB8AC3E}">
        <p14:creationId xmlns:p14="http://schemas.microsoft.com/office/powerpoint/2010/main" val="538118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4">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2235431" y="257175"/>
            <a:ext cx="6695209" cy="381000"/>
          </a:xfrm>
          <a:prstGeom prst="rect">
            <a:avLst/>
          </a:prstGeom>
          <a:noFill/>
          <a:ln/>
        </p:spPr>
        <p:txBody>
          <a:bodyPr wrap="square" lIns="38100" tIns="0" rIns="0" bIns="0" rtlCol="0" anchor="t"/>
          <a:lstStyle/>
          <a:p>
            <a:pPr marL="0" indent="0" algn="l">
              <a:lnSpc>
                <a:spcPts val="3000"/>
              </a:lnSpc>
              <a:buNone/>
            </a:pPr>
            <a:r>
              <a:rPr lang="en-US" sz="3600" b="1" dirty="0">
                <a:solidFill>
                  <a:schemeClr val="accent1"/>
                </a:solidFill>
                <a:latin typeface="Georgia" pitchFamily="34" charset="0"/>
                <a:ea typeface="Georgia" pitchFamily="34" charset="-122"/>
                <a:cs typeface="Georgia" pitchFamily="34" charset="-120"/>
              </a:rPr>
              <a:t>Discussion Questions</a:t>
            </a:r>
            <a:endParaRPr lang="en-US" sz="3600" dirty="0">
              <a:solidFill>
                <a:schemeClr val="accent1"/>
              </a:solidFill>
            </a:endParaRPr>
          </a:p>
        </p:txBody>
      </p:sp>
      <p:pic>
        <p:nvPicPr>
          <p:cNvPr id="3" name="Image 0" descr="/tmp/rasterized-gradient-3e6b5ed2.png"/>
          <p:cNvPicPr>
            <a:picLocks noChangeAspect="1"/>
          </p:cNvPicPr>
          <p:nvPr/>
        </p:nvPicPr>
        <p:blipFill>
          <a:blip r:embed="rId3"/>
          <a:stretch>
            <a:fillRect/>
          </a:stretch>
        </p:blipFill>
        <p:spPr>
          <a:xfrm>
            <a:off x="381000" y="762000"/>
            <a:ext cx="8382000" cy="457200"/>
          </a:xfrm>
          <a:prstGeom prst="rect">
            <a:avLst/>
          </a:prstGeom>
          <a:solidFill>
            <a:schemeClr val="accent1"/>
          </a:solidFill>
        </p:spPr>
      </p:pic>
      <p:sp>
        <p:nvSpPr>
          <p:cNvPr id="4" name="Text 1"/>
          <p:cNvSpPr/>
          <p:nvPr/>
        </p:nvSpPr>
        <p:spPr>
          <a:xfrm>
            <a:off x="944118" y="1896340"/>
            <a:ext cx="8199882" cy="190500"/>
          </a:xfrm>
          <a:prstGeom prst="rect">
            <a:avLst/>
          </a:prstGeom>
          <a:noFill/>
          <a:ln/>
        </p:spPr>
        <p:txBody>
          <a:bodyPr wrap="square" lIns="0" tIns="0" rIns="0" bIns="0" rtlCol="0" anchor="t"/>
          <a:lstStyle/>
          <a:p>
            <a:pPr marL="0" indent="0" algn="l">
              <a:lnSpc>
                <a:spcPts val="1500"/>
              </a:lnSpc>
              <a:buNone/>
            </a:pPr>
            <a:r>
              <a:rPr lang="en-US" sz="2400" b="1" dirty="0">
                <a:solidFill>
                  <a:schemeClr val="accent1"/>
                </a:solidFill>
                <a:latin typeface="Calibri" pitchFamily="34" charset="0"/>
                <a:ea typeface="Calibri" pitchFamily="34" charset="-122"/>
                <a:cs typeface="Calibri" pitchFamily="34" charset="-120"/>
              </a:rPr>
              <a:t>Opening Question</a:t>
            </a:r>
            <a:endParaRPr lang="en-US" sz="2400" dirty="0">
              <a:solidFill>
                <a:schemeClr val="accent1"/>
              </a:solidFill>
            </a:endParaRPr>
          </a:p>
        </p:txBody>
      </p:sp>
      <p:sp>
        <p:nvSpPr>
          <p:cNvPr id="5" name="Text 2"/>
          <p:cNvSpPr/>
          <p:nvPr/>
        </p:nvSpPr>
        <p:spPr>
          <a:xfrm>
            <a:off x="381000" y="1314450"/>
            <a:ext cx="8382000" cy="381000"/>
          </a:xfrm>
          <a:prstGeom prst="roundRect">
            <a:avLst>
              <a:gd name="adj" fmla="val 15000"/>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6" name="Text 3"/>
          <p:cNvSpPr/>
          <p:nvPr/>
        </p:nvSpPr>
        <p:spPr>
          <a:xfrm>
            <a:off x="533400" y="1428750"/>
            <a:ext cx="8238744" cy="152400"/>
          </a:xfrm>
          <a:prstGeom prst="rect">
            <a:avLst/>
          </a:prstGeom>
          <a:noFill/>
          <a:ln/>
        </p:spPr>
        <p:txBody>
          <a:bodyPr wrap="square" lIns="0" tIns="0" rIns="0" bIns="0" rtlCol="0" anchor="t"/>
          <a:lstStyle/>
          <a:p>
            <a:pPr marL="0" indent="0" algn="l">
              <a:lnSpc>
                <a:spcPts val="1200"/>
              </a:lnSpc>
              <a:buNone/>
            </a:pPr>
            <a:r>
              <a:rPr lang="en-US" b="1" dirty="0">
                <a:solidFill>
                  <a:schemeClr val="accent1"/>
                </a:solidFill>
                <a:latin typeface="Calibri" pitchFamily="34" charset="0"/>
                <a:ea typeface="Calibri" pitchFamily="34" charset="-122"/>
                <a:cs typeface="Calibri" pitchFamily="34" charset="-120"/>
              </a:rPr>
              <a:t>What part of the L.I.F.E.G.U.A.R.D. techniques resonated most with you?</a:t>
            </a:r>
            <a:endParaRPr lang="en-US" b="1" dirty="0">
              <a:solidFill>
                <a:schemeClr val="accent1"/>
              </a:solidFill>
            </a:endParaRPr>
          </a:p>
        </p:txBody>
      </p:sp>
      <p:sp>
        <p:nvSpPr>
          <p:cNvPr id="7" name="Text 4"/>
          <p:cNvSpPr/>
          <p:nvPr/>
        </p:nvSpPr>
        <p:spPr>
          <a:xfrm>
            <a:off x="381000" y="1781175"/>
            <a:ext cx="8382000" cy="381000"/>
          </a:xfrm>
          <a:prstGeom prst="roundRect">
            <a:avLst>
              <a:gd name="adj" fmla="val 15000"/>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8" name="Text 5"/>
          <p:cNvSpPr/>
          <p:nvPr/>
        </p:nvSpPr>
        <p:spPr>
          <a:xfrm>
            <a:off x="533400" y="1905000"/>
            <a:ext cx="8238744" cy="152400"/>
          </a:xfrm>
          <a:prstGeom prst="rect">
            <a:avLst/>
          </a:prstGeom>
          <a:noFill/>
          <a:ln/>
        </p:spPr>
        <p:txBody>
          <a:bodyPr wrap="square" lIns="0" tIns="0" rIns="0" bIns="0" rtlCol="0" anchor="t"/>
          <a:lstStyle/>
          <a:p>
            <a:pPr marL="0" indent="0" algn="l">
              <a:lnSpc>
                <a:spcPts val="1200"/>
              </a:lnSpc>
              <a:buNone/>
            </a:pPr>
            <a:r>
              <a:rPr lang="en-US" sz="1600" b="1" dirty="0">
                <a:solidFill>
                  <a:schemeClr val="accent1"/>
                </a:solidFill>
                <a:latin typeface="Calibri" pitchFamily="34" charset="0"/>
                <a:ea typeface="Calibri" pitchFamily="34" charset="-122"/>
                <a:cs typeface="Calibri" pitchFamily="34" charset="-120"/>
              </a:rPr>
              <a:t>Have you already been using any of these techniques? What's been working?</a:t>
            </a:r>
            <a:endParaRPr lang="en-US" sz="1600" b="1" dirty="0">
              <a:solidFill>
                <a:schemeClr val="accent1"/>
              </a:solidFill>
            </a:endParaRPr>
          </a:p>
        </p:txBody>
      </p:sp>
      <p:pic>
        <p:nvPicPr>
          <p:cNvPr id="9" name="Image 1" descr="/tmp/rasterized-gradient-556f79cc.png"/>
          <p:cNvPicPr>
            <a:picLocks noChangeAspect="1"/>
          </p:cNvPicPr>
          <p:nvPr/>
        </p:nvPicPr>
        <p:blipFill>
          <a:blip r:embed="rId4"/>
          <a:stretch>
            <a:fillRect/>
          </a:stretch>
        </p:blipFill>
        <p:spPr>
          <a:xfrm>
            <a:off x="381000" y="2266950"/>
            <a:ext cx="8382000" cy="457200"/>
          </a:xfrm>
          <a:prstGeom prst="rect">
            <a:avLst/>
          </a:prstGeom>
        </p:spPr>
      </p:pic>
      <p:sp>
        <p:nvSpPr>
          <p:cNvPr id="10" name="Text 6"/>
          <p:cNvSpPr/>
          <p:nvPr/>
        </p:nvSpPr>
        <p:spPr>
          <a:xfrm>
            <a:off x="552450" y="2310245"/>
            <a:ext cx="8199882" cy="190500"/>
          </a:xfrm>
          <a:prstGeom prst="rect">
            <a:avLst/>
          </a:prstGeom>
          <a:noFill/>
          <a:ln/>
        </p:spPr>
        <p:txBody>
          <a:bodyPr wrap="square" lIns="0" tIns="0" rIns="0" bIns="0" rtlCol="0" anchor="t"/>
          <a:lstStyle/>
          <a:p>
            <a:pPr>
              <a:lnSpc>
                <a:spcPts val="1500"/>
              </a:lnSpc>
            </a:pPr>
            <a:r>
              <a:rPr lang="en-US" sz="1400" dirty="0">
                <a:solidFill>
                  <a:schemeClr val="bg1"/>
                </a:solidFill>
              </a:rPr>
              <a:t>When you're experiencing 'trauma time' - where past and present feel mixed up - what helps you reconnect with the present moment? What grounding techniques have worked for you?"</a:t>
            </a:r>
          </a:p>
        </p:txBody>
      </p:sp>
      <p:sp>
        <p:nvSpPr>
          <p:cNvPr id="11" name="Text 7"/>
          <p:cNvSpPr/>
          <p:nvPr/>
        </p:nvSpPr>
        <p:spPr>
          <a:xfrm>
            <a:off x="381000" y="2819400"/>
            <a:ext cx="8382000" cy="381000"/>
          </a:xfrm>
          <a:prstGeom prst="roundRect">
            <a:avLst>
              <a:gd name="adj" fmla="val 15000"/>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2" name="Text 8"/>
          <p:cNvSpPr/>
          <p:nvPr/>
        </p:nvSpPr>
        <p:spPr>
          <a:xfrm>
            <a:off x="533400" y="2933700"/>
            <a:ext cx="8238744" cy="152400"/>
          </a:xfrm>
          <a:prstGeom prst="rect">
            <a:avLst/>
          </a:prstGeom>
          <a:noFill/>
          <a:ln/>
        </p:spPr>
        <p:txBody>
          <a:bodyPr wrap="square" lIns="0" tIns="0" rIns="0" bIns="0" rtlCol="0" anchor="t"/>
          <a:lstStyle/>
          <a:p>
            <a:pPr marL="0" indent="0" algn="l">
              <a:lnSpc>
                <a:spcPts val="1200"/>
              </a:lnSpc>
              <a:buNone/>
            </a:pPr>
            <a:r>
              <a:rPr lang="en-US" sz="1600" b="1" dirty="0">
                <a:solidFill>
                  <a:schemeClr val="accent1"/>
                </a:solidFill>
                <a:latin typeface="Calibri" pitchFamily="34" charset="0"/>
                <a:ea typeface="Calibri" pitchFamily="34" charset="-122"/>
                <a:cs typeface="Calibri" pitchFamily="34" charset="-120"/>
              </a:rPr>
              <a:t> What are the unique ways YOUR body tells you that you're starting to drown emotionally?</a:t>
            </a:r>
            <a:endParaRPr lang="en-US" sz="1600" b="1" dirty="0">
              <a:solidFill>
                <a:schemeClr val="accent1"/>
              </a:solidFill>
            </a:endParaRPr>
          </a:p>
        </p:txBody>
      </p:sp>
      <p:sp>
        <p:nvSpPr>
          <p:cNvPr id="13" name="Text 9"/>
          <p:cNvSpPr/>
          <p:nvPr/>
        </p:nvSpPr>
        <p:spPr>
          <a:xfrm>
            <a:off x="381000" y="3295650"/>
            <a:ext cx="8382000" cy="381000"/>
          </a:xfrm>
          <a:prstGeom prst="roundRect">
            <a:avLst>
              <a:gd name="adj" fmla="val 15000"/>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4" name="Text 10"/>
          <p:cNvSpPr/>
          <p:nvPr/>
        </p:nvSpPr>
        <p:spPr>
          <a:xfrm>
            <a:off x="533400" y="3409950"/>
            <a:ext cx="8238744" cy="152400"/>
          </a:xfrm>
          <a:prstGeom prst="rect">
            <a:avLst/>
          </a:prstGeom>
          <a:noFill/>
          <a:ln/>
        </p:spPr>
        <p:txBody>
          <a:bodyPr wrap="square" lIns="0" tIns="0" rIns="0" bIns="0" rtlCol="0" anchor="t"/>
          <a:lstStyle/>
          <a:p>
            <a:pPr marL="0" indent="0" algn="l">
              <a:lnSpc>
                <a:spcPts val="1200"/>
              </a:lnSpc>
              <a:buNone/>
            </a:pPr>
            <a:r>
              <a:rPr lang="en-US" sz="1600" b="1" dirty="0">
                <a:solidFill>
                  <a:schemeClr val="accent1"/>
                </a:solidFill>
                <a:latin typeface="Calibri" pitchFamily="34" charset="0"/>
                <a:ea typeface="Calibri" pitchFamily="34" charset="-122"/>
                <a:cs typeface="Calibri" pitchFamily="34" charset="-120"/>
              </a:rPr>
              <a:t> Is being your own "gentle parent" hard for you? What makes it challenging?</a:t>
            </a:r>
            <a:endParaRPr lang="en-US" sz="1600" b="1" dirty="0">
              <a:solidFill>
                <a:schemeClr val="accent1"/>
              </a:solidFill>
            </a:endParaRPr>
          </a:p>
        </p:txBody>
      </p:sp>
      <p:pic>
        <p:nvPicPr>
          <p:cNvPr id="15" name="Image 2" descr="/tmp/rasterized-gradient-918b7a26.png"/>
          <p:cNvPicPr>
            <a:picLocks noChangeAspect="1"/>
          </p:cNvPicPr>
          <p:nvPr/>
        </p:nvPicPr>
        <p:blipFill>
          <a:blip r:embed="rId5"/>
          <a:stretch>
            <a:fillRect/>
          </a:stretch>
        </p:blipFill>
        <p:spPr>
          <a:xfrm>
            <a:off x="381000" y="3771900"/>
            <a:ext cx="8382000" cy="457200"/>
          </a:xfrm>
          <a:prstGeom prst="rect">
            <a:avLst/>
          </a:prstGeom>
        </p:spPr>
      </p:pic>
      <p:sp>
        <p:nvSpPr>
          <p:cNvPr id="16" name="Text 11"/>
          <p:cNvSpPr/>
          <p:nvPr/>
        </p:nvSpPr>
        <p:spPr>
          <a:xfrm>
            <a:off x="552450" y="3905250"/>
            <a:ext cx="8199882" cy="190500"/>
          </a:xfrm>
          <a:prstGeom prst="rect">
            <a:avLst/>
          </a:prstGeom>
          <a:noFill/>
          <a:ln/>
        </p:spPr>
        <p:txBody>
          <a:bodyPr wrap="square" lIns="0" tIns="0" rIns="0" bIns="0" rtlCol="0" anchor="t"/>
          <a:lstStyle/>
          <a:p>
            <a:pPr>
              <a:lnSpc>
                <a:spcPts val="1500"/>
              </a:lnSpc>
            </a:pPr>
            <a:r>
              <a:rPr lang="en-US" sz="1505" dirty="0">
                <a:solidFill>
                  <a:schemeClr val="bg1"/>
                </a:solidFill>
              </a:rPr>
              <a:t>What does your internal voice typically sound like? Have you made progress in changing that voice?"</a:t>
            </a:r>
          </a:p>
        </p:txBody>
      </p:sp>
      <p:sp>
        <p:nvSpPr>
          <p:cNvPr id="17" name="Text 12"/>
          <p:cNvSpPr/>
          <p:nvPr/>
        </p:nvSpPr>
        <p:spPr>
          <a:xfrm>
            <a:off x="381000" y="4324350"/>
            <a:ext cx="8382000" cy="381000"/>
          </a:xfrm>
          <a:prstGeom prst="roundRect">
            <a:avLst>
              <a:gd name="adj" fmla="val 15000"/>
            </a:avLst>
          </a:prstGeom>
          <a:solidFill>
            <a:srgbClr val="FFFFFF"/>
          </a:solidFill>
          <a:ln/>
          <a:effectLst>
            <a:outerShdw blurRad="57150" dist="19050" dir="5400000" algn="bl" rotWithShape="0">
              <a:srgbClr val="000000">
                <a:alpha val="6000"/>
              </a:srgbClr>
            </a:outerShdw>
          </a:effectLst>
        </p:spPr>
        <p:txBody>
          <a:bodyPr wrap="square" rtlCol="0" anchor="ctr"/>
          <a:lstStyle/>
          <a:p>
            <a:pPr marL="0" indent="0">
              <a:buNone/>
            </a:pPr>
            <a:endParaRPr lang="en-US" dirty="0"/>
          </a:p>
        </p:txBody>
      </p:sp>
      <p:sp>
        <p:nvSpPr>
          <p:cNvPr id="18" name="Text 13"/>
          <p:cNvSpPr/>
          <p:nvPr/>
        </p:nvSpPr>
        <p:spPr>
          <a:xfrm>
            <a:off x="533400" y="4438650"/>
            <a:ext cx="8238744" cy="152400"/>
          </a:xfrm>
          <a:prstGeom prst="rect">
            <a:avLst/>
          </a:prstGeom>
          <a:noFill/>
          <a:ln/>
        </p:spPr>
        <p:txBody>
          <a:bodyPr wrap="square" lIns="0" tIns="0" rIns="0" bIns="0" rtlCol="0" anchor="t"/>
          <a:lstStyle/>
          <a:p>
            <a:pPr marL="0" indent="0" algn="l">
              <a:lnSpc>
                <a:spcPts val="1200"/>
              </a:lnSpc>
              <a:buNone/>
            </a:pPr>
            <a:r>
              <a:rPr lang="en-US" sz="1600" b="1" dirty="0">
                <a:solidFill>
                  <a:schemeClr val="accent1"/>
                </a:solidFill>
                <a:latin typeface="Calibri" pitchFamily="34" charset="0"/>
                <a:ea typeface="Calibri" pitchFamily="34" charset="-122"/>
                <a:cs typeface="Calibri" pitchFamily="34" charset="-120"/>
              </a:rPr>
              <a:t> If you were going to practice just ONE technique this week, which would you choose and why?</a:t>
            </a:r>
            <a:endParaRPr lang="en-US" sz="1600" b="1" dirty="0">
              <a:solidFill>
                <a:schemeClr val="accent1"/>
              </a:solidFill>
            </a:endParaRPr>
          </a:p>
        </p:txBody>
      </p:sp>
      <p:sp>
        <p:nvSpPr>
          <p:cNvPr id="19" name="Text 14"/>
          <p:cNvSpPr/>
          <p:nvPr/>
        </p:nvSpPr>
        <p:spPr>
          <a:xfrm>
            <a:off x="1094509" y="4797136"/>
            <a:ext cx="8549640" cy="152400"/>
          </a:xfrm>
          <a:prstGeom prst="rect">
            <a:avLst/>
          </a:prstGeom>
          <a:noFill/>
          <a:ln/>
        </p:spPr>
        <p:txBody>
          <a:bodyPr wrap="square" lIns="0" tIns="0" rIns="0" bIns="0" rtlCol="0" anchor="t"/>
          <a:lstStyle/>
          <a:p>
            <a:pPr marL="0" indent="0" algn="l">
              <a:lnSpc>
                <a:spcPts val="1200"/>
              </a:lnSpc>
              <a:buNone/>
            </a:pPr>
            <a:endParaRPr lang="en-US" sz="1600" b="1" dirty="0"/>
          </a:p>
        </p:txBody>
      </p:sp>
      <p:sp>
        <p:nvSpPr>
          <p:cNvPr id="20" name="Rectangle 1">
            <a:extLst>
              <a:ext uri="{FF2B5EF4-FFF2-40B4-BE49-F238E27FC236}">
                <a16:creationId xmlns:a16="http://schemas.microsoft.com/office/drawing/2014/main" id="{68117E05-B201-8283-6597-9E843C92C28F}"/>
              </a:ext>
            </a:extLst>
          </p:cNvPr>
          <p:cNvSpPr>
            <a:spLocks noChangeArrowheads="1"/>
          </p:cNvSpPr>
          <p:nvPr/>
        </p:nvSpPr>
        <p:spPr bwMode="auto">
          <a:xfrm>
            <a:off x="440159" y="808396"/>
            <a:ext cx="784221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rPr>
              <a:t>"What helps you remember you have choices when it feels like you don't?"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5">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1687538" y="372514"/>
            <a:ext cx="5768920" cy="571500"/>
          </a:xfrm>
          <a:prstGeom prst="rect">
            <a:avLst/>
          </a:prstGeom>
          <a:noFill/>
          <a:ln/>
        </p:spPr>
        <p:txBody>
          <a:bodyPr wrap="square" lIns="0" tIns="0" rIns="0" bIns="0" rtlCol="0" anchor="t"/>
          <a:lstStyle/>
          <a:p>
            <a:pPr marL="0" indent="0" algn="ctr">
              <a:lnSpc>
                <a:spcPts val="4500"/>
              </a:lnSpc>
              <a:spcAft>
                <a:spcPts val="1500"/>
              </a:spcAft>
              <a:buNone/>
            </a:pPr>
            <a:r>
              <a:rPr lang="en-US" sz="4500" b="1" dirty="0">
                <a:solidFill>
                  <a:schemeClr val="accent1"/>
                </a:solidFill>
                <a:latin typeface="Georgia" pitchFamily="34" charset="0"/>
                <a:ea typeface="Georgia" pitchFamily="34" charset="-122"/>
                <a:cs typeface="Georgia" pitchFamily="34" charset="-120"/>
              </a:rPr>
              <a:t>L.I.F.E.G.U.A.R.D.</a:t>
            </a:r>
            <a:endParaRPr lang="en-US" sz="4500" dirty="0">
              <a:solidFill>
                <a:schemeClr val="accent1"/>
              </a:solidFill>
            </a:endParaRPr>
          </a:p>
        </p:txBody>
      </p:sp>
      <p:sp>
        <p:nvSpPr>
          <p:cNvPr id="3" name="Text 1"/>
          <p:cNvSpPr/>
          <p:nvPr/>
        </p:nvSpPr>
        <p:spPr>
          <a:xfrm>
            <a:off x="2666999" y="2664268"/>
            <a:ext cx="3810000" cy="38100"/>
          </a:xfrm>
          <a:prstGeom prst="rect">
            <a:avLst/>
          </a:prstGeom>
          <a:solidFill>
            <a:schemeClr val="accent1"/>
          </a:solidFill>
          <a:ln/>
        </p:spPr>
        <p:txBody>
          <a:bodyPr wrap="square" rtlCol="0" anchor="ctr"/>
          <a:lstStyle/>
          <a:p>
            <a:pPr marL="0" indent="0">
              <a:buNone/>
            </a:pPr>
            <a:endParaRPr lang="en-US" dirty="0"/>
          </a:p>
        </p:txBody>
      </p:sp>
      <p:sp>
        <p:nvSpPr>
          <p:cNvPr id="4" name="Text 2"/>
          <p:cNvSpPr/>
          <p:nvPr/>
        </p:nvSpPr>
        <p:spPr>
          <a:xfrm>
            <a:off x="2249399" y="2859922"/>
            <a:ext cx="4756041" cy="342900"/>
          </a:xfrm>
          <a:prstGeom prst="rect">
            <a:avLst/>
          </a:prstGeom>
          <a:noFill/>
          <a:ln/>
        </p:spPr>
        <p:txBody>
          <a:bodyPr wrap="square" lIns="0" tIns="0" rIns="0" bIns="0" rtlCol="0" anchor="t"/>
          <a:lstStyle/>
          <a:p>
            <a:pPr marL="0" indent="0" algn="ctr">
              <a:lnSpc>
                <a:spcPts val="2700"/>
              </a:lnSpc>
              <a:spcAft>
                <a:spcPts val="1800"/>
              </a:spcAft>
              <a:buNone/>
            </a:pPr>
            <a:r>
              <a:rPr lang="en-US" sz="2250" b="1" dirty="0">
                <a:solidFill>
                  <a:schemeClr val="accent1"/>
                </a:solidFill>
                <a:latin typeface="Calibri" pitchFamily="34" charset="0"/>
                <a:ea typeface="Calibri" pitchFamily="34" charset="-122"/>
                <a:cs typeface="Calibri" pitchFamily="34" charset="-120"/>
              </a:rPr>
              <a:t>You Are Your Own Lifeguard</a:t>
            </a:r>
            <a:endParaRPr lang="en-US" sz="2250" dirty="0">
              <a:solidFill>
                <a:schemeClr val="accent1"/>
              </a:solidFill>
            </a:endParaRPr>
          </a:p>
        </p:txBody>
      </p:sp>
      <p:sp>
        <p:nvSpPr>
          <p:cNvPr id="5" name="Text 3"/>
          <p:cNvSpPr/>
          <p:nvPr/>
        </p:nvSpPr>
        <p:spPr>
          <a:xfrm>
            <a:off x="2249399" y="3220919"/>
            <a:ext cx="4756041" cy="304800"/>
          </a:xfrm>
          <a:prstGeom prst="rect">
            <a:avLst/>
          </a:prstGeom>
          <a:noFill/>
          <a:ln/>
        </p:spPr>
        <p:txBody>
          <a:bodyPr wrap="square" lIns="0" tIns="0" rIns="0" bIns="0" rtlCol="0" anchor="t"/>
          <a:lstStyle/>
          <a:p>
            <a:pPr marL="0" indent="0" algn="ctr">
              <a:lnSpc>
                <a:spcPts val="2400"/>
              </a:lnSpc>
              <a:spcAft>
                <a:spcPts val="1200"/>
              </a:spcAft>
              <a:buNone/>
            </a:pPr>
            <a:r>
              <a:rPr lang="en-US" sz="1800" b="1" dirty="0">
                <a:solidFill>
                  <a:schemeClr val="accent1"/>
                </a:solidFill>
                <a:latin typeface="Calibri" pitchFamily="34" charset="0"/>
                <a:ea typeface="Calibri" pitchFamily="34" charset="-122"/>
                <a:cs typeface="Calibri" pitchFamily="34" charset="-120"/>
              </a:rPr>
              <a:t>You Are Your Own Rescue</a:t>
            </a:r>
            <a:endParaRPr lang="en-US" sz="1800" dirty="0">
              <a:solidFill>
                <a:schemeClr val="accent1"/>
              </a:solidFill>
            </a:endParaRPr>
          </a:p>
        </p:txBody>
      </p:sp>
      <p:sp>
        <p:nvSpPr>
          <p:cNvPr id="6" name="Text 4"/>
          <p:cNvSpPr/>
          <p:nvPr/>
        </p:nvSpPr>
        <p:spPr>
          <a:xfrm>
            <a:off x="1360919" y="3314135"/>
            <a:ext cx="6533000" cy="304800"/>
          </a:xfrm>
          <a:prstGeom prst="rect">
            <a:avLst/>
          </a:prstGeom>
          <a:noFill/>
          <a:ln/>
        </p:spPr>
        <p:txBody>
          <a:bodyPr wrap="square" lIns="0" tIns="0" rIns="0" bIns="0" rtlCol="0" anchor="t"/>
          <a:lstStyle/>
          <a:p>
            <a:pPr marL="0" indent="0" algn="ctr">
              <a:lnSpc>
                <a:spcPts val="2400"/>
              </a:lnSpc>
              <a:buNone/>
            </a:pPr>
            <a:br>
              <a:rPr lang="en-US" sz="1800" b="1" dirty="0">
                <a:solidFill>
                  <a:schemeClr val="accent1"/>
                </a:solidFill>
                <a:latin typeface="Calibri" pitchFamily="34" charset="0"/>
                <a:ea typeface="Calibri" pitchFamily="34" charset="-122"/>
                <a:cs typeface="Calibri" pitchFamily="34" charset="-120"/>
              </a:rPr>
            </a:br>
            <a:r>
              <a:rPr lang="en-US" sz="1800" b="1" dirty="0">
                <a:solidFill>
                  <a:schemeClr val="accent1"/>
                </a:solidFill>
                <a:latin typeface="Calibri" pitchFamily="34" charset="0"/>
                <a:ea typeface="Calibri" pitchFamily="34" charset="-122"/>
                <a:cs typeface="Calibri" pitchFamily="34" charset="-120"/>
              </a:rPr>
              <a:t>But Jesus is the Lighthouse to guide you every step of the way</a:t>
            </a:r>
            <a:endParaRPr lang="en-US" sz="1800" dirty="0">
              <a:solidFill>
                <a:schemeClr val="accent1"/>
              </a:solidFill>
            </a:endParaRPr>
          </a:p>
        </p:txBody>
      </p:sp>
      <p:sp>
        <p:nvSpPr>
          <p:cNvPr id="7" name="Text 5"/>
          <p:cNvSpPr/>
          <p:nvPr/>
        </p:nvSpPr>
        <p:spPr>
          <a:xfrm>
            <a:off x="3619499" y="4099559"/>
            <a:ext cx="1905000" cy="28575"/>
          </a:xfrm>
          <a:prstGeom prst="rect">
            <a:avLst/>
          </a:prstGeom>
          <a:solidFill>
            <a:schemeClr val="accent1"/>
          </a:solidFill>
          <a:ln/>
        </p:spPr>
        <p:txBody>
          <a:bodyPr wrap="square" rtlCol="0" anchor="ctr"/>
          <a:lstStyle/>
          <a:p>
            <a:pPr marL="0" indent="0">
              <a:buNone/>
            </a:pPr>
            <a:endParaRPr lang="en-US" dirty="0"/>
          </a:p>
        </p:txBody>
      </p:sp>
      <p:sp>
        <p:nvSpPr>
          <p:cNvPr id="8" name="Text 6"/>
          <p:cNvSpPr/>
          <p:nvPr/>
        </p:nvSpPr>
        <p:spPr>
          <a:xfrm>
            <a:off x="1390357" y="4486968"/>
            <a:ext cx="6363281" cy="228600"/>
          </a:xfrm>
          <a:prstGeom prst="rect">
            <a:avLst/>
          </a:prstGeom>
          <a:noFill/>
          <a:ln/>
        </p:spPr>
        <p:txBody>
          <a:bodyPr wrap="square" lIns="0" tIns="0" rIns="0" bIns="0" rtlCol="0" anchor="t"/>
          <a:lstStyle/>
          <a:p>
            <a:pPr marL="0" indent="0" algn="ctr">
              <a:lnSpc>
                <a:spcPts val="1800"/>
              </a:lnSpc>
              <a:buNone/>
            </a:pPr>
            <a:r>
              <a:rPr lang="en-US" sz="2400" dirty="0">
                <a:solidFill>
                  <a:schemeClr val="accent1"/>
                </a:solidFill>
                <a:latin typeface="Calibri" pitchFamily="34" charset="0"/>
                <a:ea typeface="Calibri" pitchFamily="34" charset="-122"/>
                <a:cs typeface="Calibri" pitchFamily="34" charset="-120"/>
              </a:rPr>
              <a:t>Thank you for your courage and strength</a:t>
            </a:r>
            <a:endParaRPr lang="en-US" sz="2400" dirty="0">
              <a:solidFill>
                <a:schemeClr val="accent1"/>
              </a:solidFill>
            </a:endParaRPr>
          </a:p>
        </p:txBody>
      </p:sp>
      <p:sp>
        <p:nvSpPr>
          <p:cNvPr id="12" name="TextBox 11">
            <a:extLst>
              <a:ext uri="{FF2B5EF4-FFF2-40B4-BE49-F238E27FC236}">
                <a16:creationId xmlns:a16="http://schemas.microsoft.com/office/drawing/2014/main" id="{A9B759AF-C385-D0E3-3FCA-0201CD5A40D2}"/>
              </a:ext>
            </a:extLst>
          </p:cNvPr>
          <p:cNvSpPr txBox="1"/>
          <p:nvPr/>
        </p:nvSpPr>
        <p:spPr>
          <a:xfrm>
            <a:off x="346363" y="1015366"/>
            <a:ext cx="8451271" cy="1451679"/>
          </a:xfrm>
          <a:prstGeom prst="rect">
            <a:avLst/>
          </a:prstGeom>
          <a:noFill/>
        </p:spPr>
        <p:txBody>
          <a:bodyPr wrap="square">
            <a:spAutoFit/>
          </a:bodyPr>
          <a:lstStyle/>
          <a:p>
            <a:pPr marL="0" indent="0" algn="ctr">
              <a:lnSpc>
                <a:spcPts val="2700"/>
              </a:lnSpc>
              <a:spcAft>
                <a:spcPts val="1800"/>
              </a:spcAft>
              <a:buNone/>
            </a:pPr>
            <a:r>
              <a:rPr lang="en-US" sz="1800" b="1" dirty="0">
                <a:solidFill>
                  <a:schemeClr val="accent1"/>
                </a:solidFill>
                <a:latin typeface="Calibri" pitchFamily="34" charset="0"/>
                <a:ea typeface="Calibri" pitchFamily="34" charset="-122"/>
                <a:cs typeface="Calibri" pitchFamily="34" charset="-120"/>
              </a:rPr>
              <a:t>LOOK </a:t>
            </a:r>
            <a:r>
              <a:rPr lang="en-US" b="1" dirty="0">
                <a:solidFill>
                  <a:schemeClr val="accent1"/>
                </a:solidFill>
                <a:latin typeface="Calibri" pitchFamily="34" charset="0"/>
                <a:ea typeface="Calibri" pitchFamily="34" charset="-122"/>
                <a:cs typeface="Calibri" pitchFamily="34" charset="-120"/>
              </a:rPr>
              <a:t>for signs of Drowning </a:t>
            </a:r>
            <a:r>
              <a:rPr lang="en-US" sz="1800" b="1" dirty="0">
                <a:solidFill>
                  <a:schemeClr val="accent1"/>
                </a:solidFill>
                <a:latin typeface="Calibri" pitchFamily="34" charset="0"/>
                <a:ea typeface="Calibri" pitchFamily="34" charset="-122"/>
                <a:cs typeface="Calibri" pitchFamily="34" charset="-120"/>
              </a:rPr>
              <a:t>      INTERVENE with Breath    </a:t>
            </a:r>
            <a:br>
              <a:rPr lang="en-US" sz="1800" b="1" dirty="0">
                <a:solidFill>
                  <a:schemeClr val="accent1"/>
                </a:solidFill>
                <a:latin typeface="Calibri" pitchFamily="34" charset="0"/>
                <a:ea typeface="Calibri" pitchFamily="34" charset="-122"/>
                <a:cs typeface="Calibri" pitchFamily="34" charset="-120"/>
              </a:rPr>
            </a:br>
            <a:r>
              <a:rPr lang="en-US" sz="1800" b="1" dirty="0">
                <a:solidFill>
                  <a:schemeClr val="accent1"/>
                </a:solidFill>
                <a:latin typeface="Calibri" pitchFamily="34" charset="0"/>
                <a:ea typeface="Calibri" pitchFamily="34" charset="-122"/>
                <a:cs typeface="Calibri" pitchFamily="34" charset="-120"/>
              </a:rPr>
              <a:t>FIND Grounding       ENGAGE the Present Moment     </a:t>
            </a:r>
            <a:br>
              <a:rPr lang="en-US" sz="1800" b="1" dirty="0">
                <a:solidFill>
                  <a:schemeClr val="accent1"/>
                </a:solidFill>
                <a:latin typeface="Calibri" pitchFamily="34" charset="0"/>
                <a:ea typeface="Calibri" pitchFamily="34" charset="-122"/>
                <a:cs typeface="Calibri" pitchFamily="34" charset="-120"/>
              </a:rPr>
            </a:br>
            <a:r>
              <a:rPr lang="en-US" sz="1800" b="1" dirty="0">
                <a:solidFill>
                  <a:schemeClr val="accent1"/>
                </a:solidFill>
                <a:latin typeface="Calibri" pitchFamily="34" charset="0"/>
                <a:ea typeface="Calibri" pitchFamily="34" charset="-122"/>
                <a:cs typeface="Calibri" pitchFamily="34" charset="-120"/>
              </a:rPr>
              <a:t>GUIDE with Gentleness         UNDERSTAND it’s Temporary </a:t>
            </a:r>
            <a:br>
              <a:rPr lang="en-US" sz="1800" b="1" dirty="0">
                <a:solidFill>
                  <a:schemeClr val="accent1"/>
                </a:solidFill>
                <a:latin typeface="Calibri" pitchFamily="34" charset="0"/>
                <a:ea typeface="Calibri" pitchFamily="34" charset="-122"/>
                <a:cs typeface="Calibri" pitchFamily="34" charset="-120"/>
              </a:rPr>
            </a:br>
            <a:r>
              <a:rPr lang="en-US" sz="1800" b="1" dirty="0">
                <a:solidFill>
                  <a:schemeClr val="accent1"/>
                </a:solidFill>
                <a:latin typeface="Calibri" pitchFamily="34" charset="0"/>
                <a:ea typeface="Calibri" pitchFamily="34" charset="-122"/>
                <a:cs typeface="Calibri" pitchFamily="34" charset="-120"/>
              </a:rPr>
              <a:t>ALLOW Expression      REASSURE &amp; Validate   DEVELOP ongoing Safety</a:t>
            </a:r>
            <a:endParaRPr lang="en-US" sz="1800" dirty="0">
              <a:solidFill>
                <a:schemeClr val="accent1"/>
              </a:solidFill>
            </a:endParaRPr>
          </a:p>
        </p:txBody>
      </p:sp>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2700</TotalTime>
  <Words>2634</Words>
  <Application>Microsoft Office PowerPoint</Application>
  <PresentationFormat>On-screen Show (16:9)</PresentationFormat>
  <Paragraphs>282</Paragraphs>
  <Slides>23</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Georgia</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Programming Interruption Statements</vt:lpstr>
      <vt:lpstr>PowerPoint Presentation</vt:lpstr>
      <vt:lpstr>PowerPoint Presentation</vt:lpstr>
      <vt:lpstr>Survival Planning - Building Your Escape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L.I.F.E.G.U.A.R.D. Self-Stabilization Protocol</dc:title>
  <dc:subject>Survivor Support Group Presentation</dc:subject>
  <dc:creator>Relentless Hope - Sharri</dc:creator>
  <cp:lastModifiedBy>Sharri Burggraaf</cp:lastModifiedBy>
  <cp:revision>4</cp:revision>
  <dcterms:created xsi:type="dcterms:W3CDTF">2025-12-08T17:53:56Z</dcterms:created>
  <dcterms:modified xsi:type="dcterms:W3CDTF">2025-12-10T17:50:38Z</dcterms:modified>
</cp:coreProperties>
</file>